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124"/>
  </p:notesMasterIdLst>
  <p:handoutMasterIdLst>
    <p:handoutMasterId r:id="rId125"/>
  </p:handoutMasterIdLst>
  <p:sldIdLst>
    <p:sldId id="288" r:id="rId2"/>
    <p:sldId id="283" r:id="rId3"/>
    <p:sldId id="289" r:id="rId4"/>
    <p:sldId id="290" r:id="rId5"/>
    <p:sldId id="292" r:id="rId6"/>
    <p:sldId id="294" r:id="rId7"/>
    <p:sldId id="295" r:id="rId8"/>
    <p:sldId id="293" r:id="rId9"/>
    <p:sldId id="299" r:id="rId10"/>
    <p:sldId id="297" r:id="rId11"/>
    <p:sldId id="298" r:id="rId12"/>
    <p:sldId id="296" r:id="rId13"/>
    <p:sldId id="300" r:id="rId14"/>
    <p:sldId id="302" r:id="rId15"/>
    <p:sldId id="301" r:id="rId16"/>
    <p:sldId id="303" r:id="rId17"/>
    <p:sldId id="304" r:id="rId18"/>
    <p:sldId id="312" r:id="rId19"/>
    <p:sldId id="310" r:id="rId20"/>
    <p:sldId id="311" r:id="rId21"/>
    <p:sldId id="305" r:id="rId22"/>
    <p:sldId id="306" r:id="rId23"/>
    <p:sldId id="307" r:id="rId24"/>
    <p:sldId id="308" r:id="rId25"/>
    <p:sldId id="309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8" r:id="rId41"/>
    <p:sldId id="327" r:id="rId42"/>
    <p:sldId id="330" r:id="rId43"/>
    <p:sldId id="329" r:id="rId44"/>
    <p:sldId id="331" r:id="rId45"/>
    <p:sldId id="332" r:id="rId46"/>
    <p:sldId id="334" r:id="rId47"/>
    <p:sldId id="333" r:id="rId48"/>
    <p:sldId id="335" r:id="rId49"/>
    <p:sldId id="414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9" r:id="rId63"/>
    <p:sldId id="350" r:id="rId64"/>
    <p:sldId id="351" r:id="rId65"/>
    <p:sldId id="352" r:id="rId66"/>
    <p:sldId id="357" r:id="rId67"/>
    <p:sldId id="359" r:id="rId68"/>
    <p:sldId id="358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370" r:id="rId80"/>
    <p:sldId id="371" r:id="rId81"/>
    <p:sldId id="374" r:id="rId82"/>
    <p:sldId id="376" r:id="rId83"/>
    <p:sldId id="377" r:id="rId84"/>
    <p:sldId id="375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73" r:id="rId93"/>
    <p:sldId id="385" r:id="rId94"/>
    <p:sldId id="386" r:id="rId95"/>
    <p:sldId id="390" r:id="rId96"/>
    <p:sldId id="387" r:id="rId97"/>
    <p:sldId id="388" r:id="rId98"/>
    <p:sldId id="389" r:id="rId99"/>
    <p:sldId id="391" r:id="rId100"/>
    <p:sldId id="392" r:id="rId101"/>
    <p:sldId id="394" r:id="rId102"/>
    <p:sldId id="395" r:id="rId103"/>
    <p:sldId id="396" r:id="rId104"/>
    <p:sldId id="397" r:id="rId105"/>
    <p:sldId id="398" r:id="rId106"/>
    <p:sldId id="399" r:id="rId107"/>
    <p:sldId id="400" r:id="rId108"/>
    <p:sldId id="415" r:id="rId109"/>
    <p:sldId id="401" r:id="rId110"/>
    <p:sldId id="402" r:id="rId111"/>
    <p:sldId id="403" r:id="rId112"/>
    <p:sldId id="404" r:id="rId113"/>
    <p:sldId id="405" r:id="rId114"/>
    <p:sldId id="406" r:id="rId115"/>
    <p:sldId id="407" r:id="rId116"/>
    <p:sldId id="408" r:id="rId117"/>
    <p:sldId id="409" r:id="rId118"/>
    <p:sldId id="410" r:id="rId119"/>
    <p:sldId id="411" r:id="rId120"/>
    <p:sldId id="412" r:id="rId121"/>
    <p:sldId id="413" r:id="rId122"/>
    <p:sldId id="291" r:id="rId123"/>
  </p:sldIdLst>
  <p:sldSz cx="9144000" cy="6858000" type="screen4x3"/>
  <p:notesSz cx="6794500" cy="9906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A1"/>
    <a:srgbClr val="9C9E9F"/>
    <a:srgbClr val="E8F1FA"/>
    <a:srgbClr val="C7DDF2"/>
    <a:srgbClr val="8EBAE5"/>
    <a:srgbClr val="407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7" autoAdjust="0"/>
    <p:restoredTop sz="99673" autoAdjust="0"/>
  </p:normalViewPr>
  <p:slideViewPr>
    <p:cSldViewPr snapToGrid="0">
      <p:cViewPr>
        <p:scale>
          <a:sx n="120" d="100"/>
          <a:sy n="120" d="100"/>
        </p:scale>
        <p:origin x="-312" y="-10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-3330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486" cy="496299"/>
          </a:xfrm>
          <a:prstGeom prst="rect">
            <a:avLst/>
          </a:prstGeom>
        </p:spPr>
        <p:txBody>
          <a:bodyPr vert="horz" lIns="88093" tIns="44047" rIns="88093" bIns="4404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496" y="1"/>
            <a:ext cx="2944486" cy="496299"/>
          </a:xfrm>
          <a:prstGeom prst="rect">
            <a:avLst/>
          </a:prstGeom>
        </p:spPr>
        <p:txBody>
          <a:bodyPr vert="horz" lIns="88093" tIns="44047" rIns="88093" bIns="4404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63742D3-2490-45EC-9502-538FBCD8C1D7}" type="datetimeFigureOut">
              <a:rPr lang="de-DE"/>
              <a:pPr>
                <a:defRPr/>
              </a:pPr>
              <a:t>08.05.2016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09701"/>
            <a:ext cx="2944486" cy="496299"/>
          </a:xfrm>
          <a:prstGeom prst="rect">
            <a:avLst/>
          </a:prstGeom>
        </p:spPr>
        <p:txBody>
          <a:bodyPr vert="horz" lIns="88093" tIns="44047" rIns="88093" bIns="4404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496" y="9409701"/>
            <a:ext cx="2944486" cy="496299"/>
          </a:xfrm>
          <a:prstGeom prst="rect">
            <a:avLst/>
          </a:prstGeom>
        </p:spPr>
        <p:txBody>
          <a:bodyPr vert="horz" wrap="square" lIns="88093" tIns="44047" rIns="88093" bIns="4404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5A5206D-DA1C-4F87-A510-E949300BBF22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9074989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486" cy="496299"/>
          </a:xfrm>
          <a:prstGeom prst="rect">
            <a:avLst/>
          </a:prstGeom>
        </p:spPr>
        <p:txBody>
          <a:bodyPr vert="horz" lIns="88093" tIns="44047" rIns="88093" bIns="4404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496" y="1"/>
            <a:ext cx="2944486" cy="496299"/>
          </a:xfrm>
          <a:prstGeom prst="rect">
            <a:avLst/>
          </a:prstGeom>
        </p:spPr>
        <p:txBody>
          <a:bodyPr vert="horz" lIns="88093" tIns="44047" rIns="88093" bIns="4404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+mn-lt"/>
              </a:defRPr>
            </a:lvl1pPr>
          </a:lstStyle>
          <a:p>
            <a:pPr>
              <a:defRPr/>
            </a:pPr>
            <a:fld id="{D80D8A7C-03E5-4A26-A0A7-96D875C9ECC8}" type="datetimeFigureOut">
              <a:rPr lang="de-DE"/>
              <a:pPr>
                <a:defRPr/>
              </a:pPr>
              <a:t>08.05.2016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38250"/>
            <a:ext cx="44577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093" tIns="44047" rIns="88093" bIns="44047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147" y="4767849"/>
            <a:ext cx="5436208" cy="3899709"/>
          </a:xfrm>
          <a:prstGeom prst="rect">
            <a:avLst/>
          </a:prstGeom>
        </p:spPr>
        <p:txBody>
          <a:bodyPr vert="horz" lIns="88093" tIns="44047" rIns="88093" bIns="44047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09701"/>
            <a:ext cx="2944486" cy="496299"/>
          </a:xfrm>
          <a:prstGeom prst="rect">
            <a:avLst/>
          </a:prstGeom>
        </p:spPr>
        <p:txBody>
          <a:bodyPr vert="horz" lIns="88093" tIns="44047" rIns="88093" bIns="4404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496" y="9409701"/>
            <a:ext cx="2944486" cy="496299"/>
          </a:xfrm>
          <a:prstGeom prst="rect">
            <a:avLst/>
          </a:prstGeom>
        </p:spPr>
        <p:txBody>
          <a:bodyPr vert="horz" wrap="square" lIns="88093" tIns="44047" rIns="88093" bIns="4404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6B1B561-999E-496B-9EB1-9CCC2A3E372C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587991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79980"/>
            <a:ext cx="8568000" cy="4918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 smtClean="0"/>
              <a:t>Title template</a:t>
            </a:r>
            <a:endParaRPr lang="en-US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73180"/>
            <a:ext cx="8568000" cy="448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646567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 template</a:t>
            </a:r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8930" y="4145646"/>
            <a:ext cx="8560044" cy="351736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6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Author template</a:t>
            </a:r>
            <a:endParaRPr lang="en-US" noProof="0" dirty="0"/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8930" y="4496453"/>
            <a:ext cx="8560044" cy="501259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400" b="0" i="1" baseline="0">
                <a:solidFill>
                  <a:srgbClr val="64656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Conference name</a:t>
            </a:r>
          </a:p>
          <a:p>
            <a:pPr lvl="0"/>
            <a:r>
              <a:rPr lang="en-US" noProof="0" dirty="0" smtClean="0"/>
              <a:t>Date</a:t>
            </a:r>
            <a:endParaRPr lang="en-US" noProof="0" dirty="0"/>
          </a:p>
        </p:txBody>
      </p:sp>
      <p:pic>
        <p:nvPicPr>
          <p:cNvPr id="3" name="Picture 2" descr="Y:\Zeichnungen\IKS-Logo\rgb\mit-Schutzraum\IKS-Logo-EN-Prof-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10" y="5997600"/>
            <a:ext cx="368828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benedikt\Desktop\Bild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1" y="0"/>
            <a:ext cx="9150350" cy="229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070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ohne_Titel_mit_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white">
          <a:xfrm>
            <a:off x="237392" y="685803"/>
            <a:ext cx="8678008" cy="8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white">
          <a:xfrm>
            <a:off x="237392" y="0"/>
            <a:ext cx="36927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211256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>
                <a:latin typeface="Calibri" panose="020F0502020204030204" pitchFamily="34" charset="0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noProof="0" dirty="0" smtClean="0"/>
              <a:t>Section title template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744056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>
              <a:buClr>
                <a:srgbClr val="0098A1"/>
              </a:buClr>
              <a:buSzPct val="90000"/>
              <a:buFont typeface="Wingdings" panose="05000000000000000000" pitchFamily="2" charset="2"/>
              <a:buChar char="n"/>
              <a:tabLst>
                <a:tab pos="273050" algn="l"/>
              </a:tabLst>
              <a:defRPr sz="2000">
                <a:latin typeface="Calibri" panose="020F0502020204030204" pitchFamily="34" charset="0"/>
              </a:defRPr>
            </a:lvl1pPr>
            <a:lvl2pPr marL="623888" indent="-263525">
              <a:buClrTx/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>
                <a:latin typeface="Calibri" panose="020F0502020204030204" pitchFamily="34" charset="0"/>
              </a:defRPr>
            </a:lvl2pPr>
            <a:lvl3pPr marL="808038" indent="-179388">
              <a:buClrTx/>
              <a:tabLst>
                <a:tab pos="808038" algn="l"/>
              </a:tabLst>
              <a:defRPr baseline="0">
                <a:latin typeface="Calibri" panose="020F0502020204030204" pitchFamily="34" charset="0"/>
              </a:defRPr>
            </a:lvl3pPr>
          </a:lstStyle>
          <a:p>
            <a:pPr lvl="0"/>
            <a:r>
              <a:rPr lang="en-US" noProof="0" dirty="0" smtClean="0"/>
              <a:t>Text template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de-DE" noProof="0" dirty="0" smtClean="0"/>
              <a:t>Third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32539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ohne_Titel_ohne_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white">
          <a:xfrm>
            <a:off x="237392" y="782515"/>
            <a:ext cx="8678008" cy="87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white">
          <a:xfrm>
            <a:off x="237392" y="685803"/>
            <a:ext cx="8678008" cy="8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/>
          <p:cNvSpPr/>
          <p:nvPr userDrawn="1"/>
        </p:nvSpPr>
        <p:spPr bwMode="white">
          <a:xfrm>
            <a:off x="237392" y="0"/>
            <a:ext cx="36927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207744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>
              <a:buClr>
                <a:srgbClr val="0098A1"/>
              </a:buClr>
              <a:buSzPct val="90000"/>
              <a:buFont typeface="Wingdings" panose="05000000000000000000" pitchFamily="2" charset="2"/>
              <a:buChar char="n"/>
              <a:tabLst>
                <a:tab pos="273050" algn="l"/>
              </a:tabLst>
              <a:defRPr sz="2000">
                <a:latin typeface="Calibri" panose="020F0502020204030204" pitchFamily="34" charset="0"/>
              </a:defRPr>
            </a:lvl1pPr>
            <a:lvl2pPr marL="623888" indent="-263525">
              <a:buClrTx/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>
                <a:latin typeface="Calibri" panose="020F0502020204030204" pitchFamily="34" charset="0"/>
              </a:defRPr>
            </a:lvl2pPr>
            <a:lvl3pPr marL="808038" indent="-179388">
              <a:buClrTx/>
              <a:tabLst>
                <a:tab pos="808038" algn="l"/>
              </a:tabLst>
              <a:defRPr/>
            </a:lvl3pPr>
          </a:lstStyle>
          <a:p>
            <a:pPr lvl="0"/>
            <a:r>
              <a:rPr lang="en-US" noProof="0" dirty="0" smtClean="0"/>
              <a:t>Text template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de-DE" noProof="0" dirty="0" smtClean="0"/>
              <a:t>Third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4023597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_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white">
          <a:xfrm>
            <a:off x="0" y="6219645"/>
            <a:ext cx="9144000" cy="63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/>
          <p:cNvSpPr/>
          <p:nvPr userDrawn="1"/>
        </p:nvSpPr>
        <p:spPr bwMode="white">
          <a:xfrm>
            <a:off x="237392" y="685803"/>
            <a:ext cx="8678008" cy="8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/>
          <p:cNvSpPr/>
          <p:nvPr userDrawn="1"/>
        </p:nvSpPr>
        <p:spPr bwMode="white">
          <a:xfrm>
            <a:off x="237392" y="0"/>
            <a:ext cx="36927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804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90145"/>
            <a:ext cx="8568000" cy="39565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8" y="5359400"/>
            <a:ext cx="8559667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>
                <a:latin typeface="Calibri" panose="020F0502020204030204" pitchFamily="34" charset="0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7170" name="Picture 2" descr="C:\Users\benedikt\Desktop\Bild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" y="1152525"/>
            <a:ext cx="8570913" cy="40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05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90146"/>
            <a:ext cx="8568000" cy="404446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8" y="5359400"/>
            <a:ext cx="8559667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>
                <a:latin typeface="Calibri" panose="020F0502020204030204" pitchFamily="34" charset="0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8194" name="Picture 2" descr="C:\Users\benedikt\Desktop\Bild8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" y="1152525"/>
            <a:ext cx="8570913" cy="406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05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81354"/>
            <a:ext cx="8568000" cy="413238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8" y="5359400"/>
            <a:ext cx="8559667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>
                <a:latin typeface="Calibri" panose="020F0502020204030204" pitchFamily="34" charset="0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9218" name="Picture 2" descr="C:\Users\benedikt\Desktop\Bild9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5" y="1152525"/>
            <a:ext cx="8570913" cy="406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05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81354"/>
            <a:ext cx="8568000" cy="404446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287338" y="5359400"/>
            <a:ext cx="8559667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>
                <a:latin typeface="Calibri" panose="020F0502020204030204" pitchFamily="34" charset="0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10242" name="Picture 2" descr="C:\Users\benedikt\Desktop\Bild1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" y="1152525"/>
            <a:ext cx="8570913" cy="40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05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Y:\Zeichnungen\IKS-Logo\rgb\mit-Schutzraum\IKS-Logo-EN-Prof-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10" y="5997600"/>
            <a:ext cx="368828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79980"/>
            <a:ext cx="8568000" cy="4918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 smtClean="0"/>
              <a:t>Title template</a:t>
            </a:r>
            <a:endParaRPr lang="en-US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73180"/>
            <a:ext cx="8568000" cy="448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646567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 template</a:t>
            </a:r>
            <a:endParaRPr lang="en-US" noProof="0" dirty="0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8930" y="4145646"/>
            <a:ext cx="8560044" cy="351736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6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Author template</a:t>
            </a:r>
            <a:endParaRPr lang="en-US" noProof="0" dirty="0"/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8930" y="4496453"/>
            <a:ext cx="8560044" cy="501259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400" b="0" i="1" baseline="0">
                <a:solidFill>
                  <a:srgbClr val="64656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Conference name</a:t>
            </a:r>
          </a:p>
          <a:p>
            <a:pPr lvl="0"/>
            <a:r>
              <a:rPr lang="en-US" noProof="0" dirty="0" smtClean="0"/>
              <a:t>Date</a:t>
            </a:r>
            <a:endParaRPr lang="en-US" noProof="0" dirty="0"/>
          </a:p>
        </p:txBody>
      </p:sp>
      <p:pic>
        <p:nvPicPr>
          <p:cNvPr id="2" name="Picture 2" descr="C:\Users\benedikt\Desktop\Bild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535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Y:\Zeichnungen\IKS-Logo\rgb\mit-Schutzraum\IKS-Logo-EN-Prof-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10" y="5997600"/>
            <a:ext cx="368828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79980"/>
            <a:ext cx="8568000" cy="4918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 smtClean="0"/>
              <a:t>Title template</a:t>
            </a:r>
            <a:endParaRPr lang="en-US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73180"/>
            <a:ext cx="8568000" cy="448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646567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 template</a:t>
            </a:r>
            <a:endParaRPr lang="en-US" noProof="0" dirty="0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8930" y="4145646"/>
            <a:ext cx="8560044" cy="351736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6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Author template</a:t>
            </a:r>
            <a:endParaRPr lang="en-US" noProof="0" dirty="0"/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8930" y="4496453"/>
            <a:ext cx="8560044" cy="501259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400" b="0" i="1" baseline="0">
                <a:solidFill>
                  <a:srgbClr val="64656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Conference name</a:t>
            </a:r>
          </a:p>
          <a:p>
            <a:pPr lvl="0"/>
            <a:r>
              <a:rPr lang="en-US" noProof="0" dirty="0" smtClean="0"/>
              <a:t>Date</a:t>
            </a:r>
            <a:endParaRPr lang="en-US" noProof="0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14" y="0"/>
            <a:ext cx="9148875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 userDrawn="1"/>
        </p:nvSpPr>
        <p:spPr>
          <a:xfrm rot="16200000">
            <a:off x="6802671" y="468996"/>
            <a:ext cx="2298701" cy="136070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80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Y:\Zeichnungen\IKS-Logo\rgb\mit-Schutzraum\IKS-Logo-EN-Prof-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10" y="5997600"/>
            <a:ext cx="368828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79980"/>
            <a:ext cx="8568000" cy="4918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 smtClean="0"/>
              <a:t>Title template</a:t>
            </a:r>
            <a:endParaRPr lang="en-US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73180"/>
            <a:ext cx="8568000" cy="448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646567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 template</a:t>
            </a:r>
            <a:endParaRPr lang="en-US" noProof="0" dirty="0"/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8930" y="4145646"/>
            <a:ext cx="8560044" cy="351736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6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Author template</a:t>
            </a:r>
            <a:endParaRPr lang="en-US" noProof="0" dirty="0"/>
          </a:p>
        </p:txBody>
      </p:sp>
      <p:sp>
        <p:nvSpPr>
          <p:cNvPr id="19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8930" y="4496453"/>
            <a:ext cx="8560044" cy="501259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400" b="0" i="1" baseline="0">
                <a:solidFill>
                  <a:srgbClr val="64656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Conference name</a:t>
            </a:r>
          </a:p>
          <a:p>
            <a:pPr lvl="0"/>
            <a:r>
              <a:rPr lang="en-US" noProof="0" dirty="0" smtClean="0"/>
              <a:t>Date</a:t>
            </a:r>
            <a:endParaRPr lang="en-US" noProof="0" dirty="0"/>
          </a:p>
        </p:txBody>
      </p:sp>
      <p:pic>
        <p:nvPicPr>
          <p:cNvPr id="3074" name="Picture 2" descr="C:\Users\benedikt\Desktop\Bild3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537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Y:\Zeichnungen\IKS-Logo\rgb\mit-Schutzraum\IKS-Logo-EN-Prof-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10" y="5997600"/>
            <a:ext cx="368828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79980"/>
            <a:ext cx="8568000" cy="4918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 smtClean="0"/>
              <a:t>Title template</a:t>
            </a:r>
            <a:endParaRPr lang="en-US" noProof="0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73180"/>
            <a:ext cx="8568000" cy="448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646567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 template</a:t>
            </a:r>
            <a:endParaRPr lang="en-US" noProof="0" dirty="0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8930" y="4145646"/>
            <a:ext cx="8560044" cy="351736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6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Author template</a:t>
            </a:r>
            <a:endParaRPr lang="en-US" noProof="0" dirty="0"/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8930" y="4496453"/>
            <a:ext cx="8560044" cy="501259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400" b="0" i="1" baseline="0">
                <a:solidFill>
                  <a:srgbClr val="64656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Conference name</a:t>
            </a:r>
          </a:p>
          <a:p>
            <a:pPr lvl="0"/>
            <a:r>
              <a:rPr lang="en-US" noProof="0" dirty="0" smtClean="0"/>
              <a:t>Date</a:t>
            </a:r>
            <a:endParaRPr lang="en-US" noProof="0" dirty="0"/>
          </a:p>
        </p:txBody>
      </p:sp>
      <p:pic>
        <p:nvPicPr>
          <p:cNvPr id="4098" name="Picture 2" descr="C:\Users\benedikt\Desktop\Bild4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537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Y:\Zeichnungen\IKS-Logo\rgb\mit-Schutzraum\IKS-Logo-EN-Prof-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10" y="5997600"/>
            <a:ext cx="368828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79980"/>
            <a:ext cx="8568000" cy="4918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 smtClean="0"/>
              <a:t>Title template</a:t>
            </a:r>
            <a:endParaRPr lang="en-US" noProof="0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73180"/>
            <a:ext cx="8568000" cy="448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646567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 template</a:t>
            </a:r>
            <a:endParaRPr lang="en-US" noProof="0" dirty="0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8930" y="4145646"/>
            <a:ext cx="8560044" cy="351736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6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Author template</a:t>
            </a:r>
            <a:endParaRPr lang="en-US" noProof="0" dirty="0"/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8930" y="4496453"/>
            <a:ext cx="8560044" cy="501259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400" b="0" i="1" baseline="0">
                <a:solidFill>
                  <a:srgbClr val="64656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Conference name</a:t>
            </a:r>
          </a:p>
          <a:p>
            <a:pPr lvl="0"/>
            <a:r>
              <a:rPr lang="en-US" noProof="0" dirty="0" smtClean="0"/>
              <a:t>Date</a:t>
            </a:r>
            <a:endParaRPr lang="en-US" noProof="0" dirty="0"/>
          </a:p>
        </p:txBody>
      </p:sp>
      <p:pic>
        <p:nvPicPr>
          <p:cNvPr id="5122" name="Picture 2" descr="C:\Users\benedikt\Desktop\Bild5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813" cy="229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4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Y:\Zeichnungen\IKS-Logo\rgb\mit-Schutzraum\IKS-Logo-EN-Prof-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10" y="5997600"/>
            <a:ext cx="3688289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79980"/>
            <a:ext cx="8568000" cy="4918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 smtClean="0"/>
              <a:t>Title template</a:t>
            </a:r>
            <a:endParaRPr lang="en-US" noProof="0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73180"/>
            <a:ext cx="8568000" cy="448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rgbClr val="646567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 template</a:t>
            </a:r>
            <a:endParaRPr lang="en-US" noProof="0" dirty="0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8930" y="4145646"/>
            <a:ext cx="8560044" cy="351736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6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Author template</a:t>
            </a:r>
            <a:endParaRPr lang="en-US" noProof="0" dirty="0"/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8930" y="4496453"/>
            <a:ext cx="8560044" cy="501259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0" algn="l"/>
              </a:tabLst>
              <a:defRPr sz="1400" b="0" i="1" baseline="0">
                <a:solidFill>
                  <a:srgbClr val="64656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 smtClean="0"/>
              <a:t>Conference name</a:t>
            </a:r>
          </a:p>
          <a:p>
            <a:pPr lvl="0"/>
            <a:r>
              <a:rPr lang="en-US" noProof="0" dirty="0" smtClean="0"/>
              <a:t>Date</a:t>
            </a:r>
            <a:endParaRPr lang="en-US" noProof="0" dirty="0"/>
          </a:p>
        </p:txBody>
      </p:sp>
      <p:pic>
        <p:nvPicPr>
          <p:cNvPr id="6146" name="Picture 2" descr="C:\Users\benedikt\Desktop\Bild6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9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4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mit_Titel_und_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281355"/>
            <a:ext cx="8568000" cy="404446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noProof="0" dirty="0" smtClean="0"/>
              <a:t>Title template</a:t>
            </a:r>
            <a:endParaRPr lang="en-US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1152000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 baseline="0">
                <a:latin typeface="Calibri" panose="020F0502020204030204" pitchFamily="34" charset="0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noProof="0" dirty="0" smtClean="0"/>
              <a:t>Section title template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684800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>
                <a:latin typeface="Calibri" panose="020F0502020204030204" pitchFamily="34" charset="0"/>
              </a:defRPr>
            </a:lvl1pPr>
            <a:lvl2pPr marL="623888" indent="-263525"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>
                <a:latin typeface="Calibri" panose="020F0502020204030204" pitchFamily="34" charset="0"/>
              </a:defRPr>
            </a:lvl2pPr>
            <a:lvl3pPr marL="808038" indent="-179388">
              <a:buClrTx/>
              <a:tabLst>
                <a:tab pos="808038" algn="l"/>
              </a:tabLst>
              <a:defRPr>
                <a:latin typeface="Calibri" panose="020F0502020204030204" pitchFamily="34" charset="0"/>
              </a:defRPr>
            </a:lvl3pPr>
          </a:lstStyle>
          <a:p>
            <a:pPr lvl="0"/>
            <a:r>
              <a:rPr lang="en-US" noProof="0" dirty="0" smtClean="0"/>
              <a:t>Text template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de-DE" noProof="0" dirty="0" smtClean="0"/>
              <a:t>Third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558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mit_Titel_ohne_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281355"/>
            <a:ext cx="8568000" cy="404446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noProof="0" dirty="0" smtClean="0"/>
              <a:t>Title template</a:t>
            </a:r>
            <a:endParaRPr lang="en-US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148488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>
              <a:buClr>
                <a:srgbClr val="0098A1"/>
              </a:buClr>
              <a:buSzPct val="90000"/>
              <a:buFont typeface="Wingdings" panose="05000000000000000000" pitchFamily="2" charset="2"/>
              <a:buChar char="n"/>
              <a:tabLst>
                <a:tab pos="273050" algn="l"/>
              </a:tabLst>
              <a:defRPr sz="2000">
                <a:latin typeface="Calibri" panose="020F0502020204030204" pitchFamily="34" charset="0"/>
              </a:defRPr>
            </a:lvl1pPr>
            <a:lvl2pPr marL="623888" indent="-263525"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>
                <a:latin typeface="Calibri" panose="020F0502020204030204" pitchFamily="34" charset="0"/>
              </a:defRPr>
            </a:lvl2pPr>
            <a:lvl3pPr marL="808038" indent="-179388">
              <a:buClrTx/>
              <a:tabLst>
                <a:tab pos="808038" algn="l"/>
              </a:tabLst>
              <a:defRPr>
                <a:latin typeface="Calibri" panose="020F0502020204030204" pitchFamily="34" charset="0"/>
              </a:defRPr>
            </a:lvl3pPr>
          </a:lstStyle>
          <a:p>
            <a:pPr lvl="0"/>
            <a:r>
              <a:rPr lang="en-US" noProof="0" dirty="0" smtClean="0"/>
              <a:t>Text template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de-DE" noProof="0" dirty="0" smtClean="0"/>
              <a:t>Third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39594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123950" y="6419360"/>
            <a:ext cx="4251325" cy="286725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noProof="0" dirty="0" smtClean="0">
                <a:solidFill>
                  <a:srgbClr val="9C9E9F"/>
                </a:solidFill>
                <a:latin typeface="Calibri" panose="020F0502020204030204" pitchFamily="34" charset="0"/>
              </a:rPr>
              <a:t>Laboratory Real-time Audio Processing</a:t>
            </a:r>
            <a:br>
              <a:rPr lang="en-US" noProof="0" dirty="0" smtClean="0">
                <a:solidFill>
                  <a:srgbClr val="9C9E9F"/>
                </a:solidFill>
                <a:latin typeface="Calibri" panose="020F0502020204030204" pitchFamily="34" charset="0"/>
              </a:rPr>
            </a:br>
            <a:r>
              <a:rPr lang="en-US" baseline="0" noProof="0" dirty="0" smtClean="0">
                <a:solidFill>
                  <a:srgbClr val="9C9E9F"/>
                </a:solidFill>
                <a:latin typeface="Calibri" panose="020F0502020204030204" pitchFamily="34" charset="0"/>
              </a:rPr>
              <a:t>Daniel </a:t>
            </a:r>
            <a:r>
              <a:rPr lang="en-US" baseline="0" noProof="0" dirty="0" err="1" smtClean="0">
                <a:solidFill>
                  <a:srgbClr val="9C9E9F"/>
                </a:solidFill>
                <a:latin typeface="Calibri" panose="020F0502020204030204" pitchFamily="34" charset="0"/>
              </a:rPr>
              <a:t>Haupt</a:t>
            </a:r>
            <a:endParaRPr lang="en-US" noProof="0" dirty="0">
              <a:solidFill>
                <a:srgbClr val="9C9E9F"/>
              </a:solidFill>
              <a:latin typeface="Calibri" panose="020F0502020204030204" pitchFamily="34" charset="0"/>
            </a:endParaRPr>
          </a:p>
        </p:txBody>
      </p:sp>
      <p:sp>
        <p:nvSpPr>
          <p:cNvPr id="1031" name="Textfeld 14"/>
          <p:cNvSpPr txBox="1">
            <a:spLocks noChangeArrowheads="1"/>
          </p:cNvSpPr>
          <p:nvPr/>
        </p:nvSpPr>
        <p:spPr bwMode="auto">
          <a:xfrm>
            <a:off x="288925" y="6419360"/>
            <a:ext cx="730250" cy="2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FD0D4E86-8998-45AB-86C8-AD850A735573}" type="slidenum">
              <a:rPr lang="en-US" altLang="de-DE" sz="900" noProof="0" smtClean="0">
                <a:solidFill>
                  <a:srgbClr val="9C9E9F"/>
                </a:solidFill>
                <a:latin typeface="Calibri" panose="020F0502020204030204" pitchFamily="34" charset="0"/>
              </a:rPr>
              <a:pPr>
                <a:defRPr/>
              </a:pPr>
              <a:t>‹Nr.›</a:t>
            </a:fld>
            <a:endParaRPr lang="en-US" altLang="de-DE" sz="900" noProof="0" dirty="0" smtClean="0">
              <a:solidFill>
                <a:srgbClr val="9C9E9F"/>
              </a:solidFill>
              <a:latin typeface="Calibri" panose="020F0502020204030204" pitchFamily="34" charset="0"/>
            </a:endParaRPr>
          </a:p>
        </p:txBody>
      </p:sp>
      <p:pic>
        <p:nvPicPr>
          <p:cNvPr id="24578" name="Picture 2" descr="Y:\Zeichnungen\IKS-Logo\rgb\mit-Schutzraum\IKS-Logo-rgb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044" y="6256505"/>
            <a:ext cx="1800000" cy="60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r Verbinder 11"/>
          <p:cNvCxnSpPr/>
          <p:nvPr/>
        </p:nvCxnSpPr>
        <p:spPr>
          <a:xfrm>
            <a:off x="288925" y="6256505"/>
            <a:ext cx="8569325" cy="0"/>
          </a:xfrm>
          <a:prstGeom prst="line">
            <a:avLst/>
          </a:prstGeom>
          <a:noFill/>
          <a:ln w="6350" cap="flat" cmpd="sng" algn="ctr">
            <a:solidFill>
              <a:srgbClr val="9C9E9F"/>
            </a:solidFill>
            <a:prstDash val="solid"/>
            <a:miter lim="800000"/>
          </a:ln>
          <a:effectLst/>
        </p:spPr>
      </p:cxn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287338" y="0"/>
            <a:ext cx="287338" cy="288000"/>
          </a:xfrm>
          <a:prstGeom prst="rect">
            <a:avLst/>
          </a:prstGeom>
          <a:solidFill>
            <a:srgbClr val="0098A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>
              <a:solidFill>
                <a:srgbClr val="BBE0E3">
                  <a:lumMod val="75000"/>
                </a:srgbClr>
              </a:solidFill>
            </a:endParaRPr>
          </a:p>
        </p:txBody>
      </p:sp>
      <p:cxnSp>
        <p:nvCxnSpPr>
          <p:cNvPr id="20" name="Gerader Verbinder 11"/>
          <p:cNvCxnSpPr/>
          <p:nvPr/>
        </p:nvCxnSpPr>
        <p:spPr>
          <a:xfrm>
            <a:off x="288924" y="716166"/>
            <a:ext cx="8569325" cy="0"/>
          </a:xfrm>
          <a:prstGeom prst="line">
            <a:avLst/>
          </a:prstGeom>
          <a:noFill/>
          <a:ln w="38100" cap="flat" cmpd="sng" algn="ctr">
            <a:solidFill>
              <a:srgbClr val="9C9E9F"/>
            </a:solidFill>
            <a:prstDash val="solid"/>
            <a:miter lim="800000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3" r:id="rId3"/>
    <p:sldLayoutId id="2147483809" r:id="rId4"/>
    <p:sldLayoutId id="2147483810" r:id="rId5"/>
    <p:sldLayoutId id="2147483814" r:id="rId6"/>
    <p:sldLayoutId id="2147483815" r:id="rId7"/>
    <p:sldLayoutId id="2147483798" r:id="rId8"/>
    <p:sldLayoutId id="2147483824" r:id="rId9"/>
    <p:sldLayoutId id="2147483828" r:id="rId10"/>
    <p:sldLayoutId id="2147483829" r:id="rId11"/>
    <p:sldLayoutId id="2147483832" r:id="rId12"/>
    <p:sldLayoutId id="2147483819" r:id="rId13"/>
    <p:sldLayoutId id="2147483820" r:id="rId14"/>
    <p:sldLayoutId id="2147483821" r:id="rId15"/>
    <p:sldLayoutId id="2147483822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31.emf"/><Relationship Id="rId4" Type="http://schemas.openxmlformats.org/officeDocument/2006/relationships/oleObject" Target="../embeddings/oleObject26.bin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5.png"/><Relationship Id="rId5" Type="http://schemas.openxmlformats.org/officeDocument/2006/relationships/image" Target="../media/image56.png"/><Relationship Id="rId4" Type="http://schemas.openxmlformats.org/officeDocument/2006/relationships/image" Target="../media/image74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23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7.png"/><Relationship Id="rId5" Type="http://schemas.openxmlformats.org/officeDocument/2006/relationships/image" Target="../media/image54.png"/><Relationship Id="rId4" Type="http://schemas.openxmlformats.org/officeDocument/2006/relationships/image" Target="../media/image86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8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90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7.png"/><Relationship Id="rId4" Type="http://schemas.openxmlformats.org/officeDocument/2006/relationships/image" Target="../media/image96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0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11.png"/><Relationship Id="rId4" Type="http://schemas.openxmlformats.org/officeDocument/2006/relationships/image" Target="../media/image11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Laboratory Real-time Audio Processing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RTProc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Workshop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Daniel </a:t>
            </a:r>
            <a:r>
              <a:rPr lang="de-DE" dirty="0"/>
              <a:t>Haupt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IKS </a:t>
            </a:r>
            <a:r>
              <a:rPr lang="de-DE" dirty="0" err="1" smtClean="0"/>
              <a:t>Lecture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22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918" y="3116044"/>
            <a:ext cx="6057220" cy="296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2420710" y="2212526"/>
            <a:ext cx="1151165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2420709" y="2605776"/>
            <a:ext cx="1151165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RTProc</a:t>
            </a:r>
            <a:r>
              <a:rPr lang="en-US" dirty="0" smtClean="0"/>
              <a:t> Runtime and SDK Environment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Runtime and SDK</a:t>
            </a:r>
            <a:r>
              <a:rPr lang="en-US" sz="1400" b="0" i="1" dirty="0" smtClean="0"/>
              <a:t> (Software Development Kit) </a:t>
            </a:r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Environment located in subfolder 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env-dbg</a:t>
            </a:r>
            <a:r>
              <a:rPr lang="en-US" dirty="0" smtClean="0"/>
              <a:t>    for „debug build“ and</a:t>
            </a:r>
            <a:br>
              <a:rPr lang="en-US" dirty="0" smtClean="0"/>
            </a:br>
            <a:r>
              <a:rPr lang="en-US" dirty="0" smtClean="0"/>
              <a:t>								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env-rls</a:t>
            </a:r>
            <a:r>
              <a:rPr lang="en-US" dirty="0" smtClean="0"/>
              <a:t>    for „release build“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963510" y="5096220"/>
            <a:ext cx="914400" cy="312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II: </a:t>
            </a:r>
            <a:r>
              <a:rPr lang="en-US" dirty="0" smtClean="0"/>
              <a:t>Develop a Customized Host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Principle Idea of the Customized Host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9" name="Textplatzhalter 3"/>
          <p:cNvSpPr txBox="1">
            <a:spLocks/>
          </p:cNvSpPr>
          <p:nvPr/>
        </p:nvSpPr>
        <p:spPr>
          <a:xfrm>
            <a:off x="387979" y="1989117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non-custom host is extended by single "custom widget“ </a:t>
            </a:r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732886"/>
              </p:ext>
            </p:extLst>
          </p:nvPr>
        </p:nvGraphicFramePr>
        <p:xfrm>
          <a:off x="209757" y="2397197"/>
          <a:ext cx="4049092" cy="318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6" name="Visio" r:id="rId3" imgW="7496140" imgH="5895839" progId="Visio.Drawing.15">
                  <p:embed/>
                </p:oleObj>
              </mc:Choice>
              <mc:Fallback>
                <p:oleObj name="Visio" r:id="rId3" imgW="7496140" imgH="58958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757" y="2397197"/>
                        <a:ext cx="4049092" cy="3184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llipse 10"/>
          <p:cNvSpPr/>
          <p:nvPr/>
        </p:nvSpPr>
        <p:spPr>
          <a:xfrm>
            <a:off x="2833060" y="3924623"/>
            <a:ext cx="1343147" cy="6846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112" y="2395019"/>
            <a:ext cx="4548350" cy="199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4700537" y="3365847"/>
            <a:ext cx="763117" cy="150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26" y="4055605"/>
            <a:ext cx="3610122" cy="225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5082095" y="4277858"/>
            <a:ext cx="3285728" cy="16338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5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90187" y="4550102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II: Develop </a:t>
            </a:r>
            <a:r>
              <a:rPr lang="en-US" dirty="0" smtClean="0"/>
              <a:t>a Customized Host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Build Your Custom Host Template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Open Visual Studio Command Prompt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folder </a:t>
            </a:r>
          </a:p>
          <a:p>
            <a:pPr marL="0" indent="0">
              <a:buNone/>
            </a:pPr>
            <a:r>
              <a:rPr lang="en-US" sz="1100" dirty="0" smtClean="0">
                <a:cs typeface="Courier New" panose="02070309020205020404" pitchFamily="49" charset="0"/>
              </a:rPr>
              <a:t/>
            </a:r>
            <a:br>
              <a:rPr lang="en-US" sz="1100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										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build-host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91" r="83769"/>
          <a:stretch/>
        </p:blipFill>
        <p:spPr bwMode="auto">
          <a:xfrm>
            <a:off x="6895855" y="982638"/>
            <a:ext cx="1845284" cy="244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6857619" y="2259194"/>
            <a:ext cx="1291125" cy="214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378" y="3655373"/>
            <a:ext cx="3551622" cy="232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3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807718" y="2107143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II: </a:t>
            </a:r>
            <a:r>
              <a:rPr lang="en-US" dirty="0" smtClean="0"/>
              <a:t>Develop a Customized Host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Create the Visual Studio Solution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i="1" dirty="0" err="1" smtClean="0"/>
              <a:t>cmake</a:t>
            </a:r>
            <a:r>
              <a:rPr lang="en-US" dirty="0" smtClean="0"/>
              <a:t> build script</a:t>
            </a:r>
          </a:p>
          <a:p>
            <a:pPr marL="0" indent="0">
              <a:buNone/>
            </a:pPr>
            <a:r>
              <a:rPr lang="en-US" sz="1100" dirty="0" smtClean="0">
                <a:cs typeface="Courier New" panose="02070309020205020404" pitchFamily="49" charset="0"/>
              </a:rPr>
              <a:t/>
            </a:r>
            <a:br>
              <a:rPr lang="en-US" sz="1100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										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compile_host.bat</a:t>
            </a:r>
          </a:p>
          <a:p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07" y="2736647"/>
            <a:ext cx="5198486" cy="340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7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82" y="2690204"/>
            <a:ext cx="7778336" cy="3407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/>
        </p:nvSpPr>
        <p:spPr>
          <a:xfrm>
            <a:off x="3140824" y="2107143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II: </a:t>
            </a:r>
            <a:r>
              <a:rPr lang="en-US" dirty="0" smtClean="0"/>
              <a:t>Develop a Customized Host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Open Visual Studio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Double-click new Visual Studio Solution</a:t>
            </a:r>
          </a:p>
          <a:p>
            <a:pPr marL="0" indent="0">
              <a:buNone/>
            </a:pPr>
            <a:r>
              <a:rPr lang="en-US" sz="1100" dirty="0" smtClean="0">
                <a:cs typeface="Courier New" panose="02070309020205020404" pitchFamily="49" charset="0"/>
              </a:rPr>
              <a:t/>
            </a:r>
            <a:br>
              <a:rPr lang="en-US" sz="1100" dirty="0" smtClean="0">
                <a:cs typeface="Courier New" panose="02070309020205020404" pitchFamily="49" charset="0"/>
              </a:rPr>
            </a:br>
            <a:r>
              <a:rPr lang="en-US" sz="1100" dirty="0" smtClean="0">
                <a:cs typeface="Courier New" panose="02070309020205020404" pitchFamily="49" charset="0"/>
              </a:rPr>
              <a:t>			</a:t>
            </a:r>
            <a:r>
              <a:rPr lang="en-US" dirty="0" smtClean="0">
                <a:cs typeface="Courier New" panose="02070309020205020404" pitchFamily="49" charset="0"/>
              </a:rPr>
              <a:t>										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Project.sln</a:t>
            </a:r>
          </a:p>
          <a:p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030557" y="5285826"/>
            <a:ext cx="1291125" cy="214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3140824" y="2107143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II: </a:t>
            </a:r>
            <a:r>
              <a:rPr lang="en-US" dirty="0" smtClean="0"/>
              <a:t>Develop a Customized Host (V)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 Visual Studio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Right-click on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US" dirty="0" smtClean="0"/>
              <a:t> project, then select</a:t>
            </a:r>
          </a:p>
          <a:p>
            <a:pPr marL="0" indent="0">
              <a:buNone/>
            </a:pPr>
            <a:r>
              <a:rPr lang="en-US" sz="1100" dirty="0" smtClean="0">
                <a:cs typeface="Courier New" panose="02070309020205020404" pitchFamily="49" charset="0"/>
              </a:rPr>
              <a:t/>
            </a:r>
            <a:br>
              <a:rPr lang="en-US" sz="1100" dirty="0" smtClean="0">
                <a:cs typeface="Courier New" panose="02070309020205020404" pitchFamily="49" charset="0"/>
              </a:rPr>
            </a:br>
            <a:r>
              <a:rPr lang="en-US" sz="1100" dirty="0" smtClean="0">
                <a:cs typeface="Courier New" panose="02070309020205020404" pitchFamily="49" charset="0"/>
              </a:rPr>
              <a:t>			</a:t>
            </a:r>
            <a:r>
              <a:rPr lang="en-US" dirty="0" smtClean="0">
                <a:cs typeface="Courier New" panose="02070309020205020404" pitchFamily="49" charset="0"/>
              </a:rPr>
              <a:t>										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Erstellen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/Build</a:t>
            </a:r>
          </a:p>
          <a:p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3" b="40592"/>
          <a:stretch/>
        </p:blipFill>
        <p:spPr bwMode="auto">
          <a:xfrm>
            <a:off x="3040454" y="2528456"/>
            <a:ext cx="3295004" cy="288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3538054" y="3207254"/>
            <a:ext cx="608101" cy="1179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8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II: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/>
              <a:t>a </a:t>
            </a:r>
            <a:r>
              <a:rPr lang="de-DE" dirty="0" err="1"/>
              <a:t>Customized</a:t>
            </a:r>
            <a:r>
              <a:rPr lang="de-DE" dirty="0"/>
              <a:t> Host </a:t>
            </a:r>
            <a:r>
              <a:rPr lang="de-DE" dirty="0" smtClean="0"/>
              <a:t>(VI)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smtClean="0"/>
              <a:t>Output</a:t>
            </a:r>
            <a:endParaRPr lang="de-DE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19167"/>
            <a:ext cx="6819900" cy="428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llipse 10"/>
          <p:cNvSpPr/>
          <p:nvPr/>
        </p:nvSpPr>
        <p:spPr>
          <a:xfrm>
            <a:off x="1108395" y="5336166"/>
            <a:ext cx="2892106" cy="386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II: </a:t>
            </a:r>
            <a:r>
              <a:rPr lang="en-US" dirty="0" smtClean="0"/>
              <a:t>Develop a Customized Host (VII)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First Version of Customized Host is Ready!</a:t>
            </a:r>
            <a:endParaRPr 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355600"/>
            <a:ext cx="8201025" cy="3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r>
              <a:rPr lang="en-US" dirty="0" smtClean="0"/>
              <a:t>Start by double-click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748100" y="4668372"/>
            <a:ext cx="1446053" cy="159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II: </a:t>
            </a:r>
            <a:r>
              <a:rPr lang="en-US" dirty="0" smtClean="0"/>
              <a:t>Develop a Customized Host (VIII)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Host Application with Custom User Interface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r>
              <a:rPr lang="en-US" dirty="0" smtClean="0"/>
              <a:t>Looks almost as the non-customized host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Drives only </a:t>
            </a:r>
            <a:r>
              <a:rPr lang="en-US" b="1" dirty="0" smtClean="0">
                <a:cs typeface="Courier New" panose="02070309020205020404" pitchFamily="49" charset="0"/>
              </a:rPr>
              <a:t>ONE</a:t>
            </a:r>
            <a:r>
              <a:rPr lang="en-US" dirty="0" smtClean="0">
                <a:cs typeface="Courier New" panose="02070309020205020404" pitchFamily="49" charset="0"/>
              </a:rPr>
              <a:t> specific algorithm</a:t>
            </a: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 t="13507" r="19546" b="21559"/>
          <a:stretch/>
        </p:blipFill>
        <p:spPr bwMode="auto">
          <a:xfrm>
            <a:off x="1828800" y="2596374"/>
            <a:ext cx="5783284" cy="360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1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Starting the QT Designer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r>
              <a:rPr lang="en-US" dirty="0" smtClean="0"/>
              <a:t>Enter “Designer” in Windows search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6" r="84141"/>
          <a:stretch/>
        </p:blipFill>
        <p:spPr bwMode="auto">
          <a:xfrm>
            <a:off x="2952750" y="2303642"/>
            <a:ext cx="2743200" cy="371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99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Required in Designer: Elements to set the ANGLE and the CFAC Parameters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r>
              <a:rPr lang="en-US" dirty="0" smtClean="0"/>
              <a:t>Open existing widget project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myMainWidget.ui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0" t="8398" r="29091" b="20260"/>
          <a:stretch/>
        </p:blipFill>
        <p:spPr bwMode="auto">
          <a:xfrm>
            <a:off x="326573" y="2095800"/>
            <a:ext cx="5569528" cy="407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2934114" y="4899748"/>
            <a:ext cx="474940" cy="175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38" y="3212275"/>
            <a:ext cx="4063293" cy="181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5479392" y="3739925"/>
            <a:ext cx="921408" cy="175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716115" y="3181317"/>
            <a:ext cx="1151165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3710667" y="2122713"/>
            <a:ext cx="1151165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RTProc</a:t>
            </a:r>
            <a:r>
              <a:rPr lang="en-US" dirty="0" smtClean="0"/>
              <a:t> Runtime and SDK Environment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Runtime and SDK Environment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Runtime environment in subfolder</a:t>
            </a:r>
            <a:br>
              <a:rPr lang="en-US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dirty="0" smtClean="0"/>
              <a:t>												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runtime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SDK environment in subfolder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sz="1050" dirty="0" smtClean="0">
                <a:cs typeface="Courier New" panose="02070309020205020404" pitchFamily="49" charset="0"/>
              </a:rPr>
              <a:t> </a:t>
            </a:r>
            <a:br>
              <a:rPr lang="en-US" sz="1050" dirty="0" smtClean="0"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									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sdk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71" y="3804550"/>
            <a:ext cx="4183997" cy="236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3045277" y="4988371"/>
            <a:ext cx="914400" cy="359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95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QLineEdit</a:t>
            </a:r>
            <a:r>
              <a:rPr lang="en-US" dirty="0" smtClean="0"/>
              <a:t> Instances for Parameter Modifications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r>
              <a:rPr lang="en-US" dirty="0" smtClean="0"/>
              <a:t>Drag-And-Drop form left side selection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83" y="2016892"/>
            <a:ext cx="5730161" cy="420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1524472" y="2875799"/>
            <a:ext cx="921408" cy="119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1518862" y="4312851"/>
            <a:ext cx="921408" cy="119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Give Useful Names for the </a:t>
            </a:r>
            <a:r>
              <a:rPr lang="en-US" dirty="0" err="1" smtClean="0"/>
              <a:t>QLineEdits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r>
              <a:rPr lang="en-US" dirty="0" smtClean="0"/>
              <a:t>Names of </a:t>
            </a:r>
            <a:r>
              <a:rPr lang="en-US" dirty="0" err="1" smtClean="0"/>
              <a:t>QLineEdits</a:t>
            </a:r>
            <a:r>
              <a:rPr lang="en-US" dirty="0" smtClean="0"/>
              <a:t> will be used in source code later on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lineEdit_ANGLE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lineEdit_CFAC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25" y="2383473"/>
            <a:ext cx="5144496" cy="377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5500027" y="3447618"/>
            <a:ext cx="921408" cy="175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Define Callbacks to Catch User Interaction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r>
              <a:rPr lang="en-US" dirty="0" smtClean="0"/>
              <a:t>Callbacks for user interaction are denoted as „slots“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Right-click into widget space</a:t>
            </a: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9" t="8659" r="29188" b="20172"/>
          <a:stretch/>
        </p:blipFill>
        <p:spPr bwMode="auto">
          <a:xfrm>
            <a:off x="1793170" y="2412726"/>
            <a:ext cx="5047012" cy="369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4193741" y="3887005"/>
            <a:ext cx="921408" cy="175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(VI)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Provide useful Name for the Slots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193741" y="3887005"/>
            <a:ext cx="921408" cy="175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36" y="1791499"/>
            <a:ext cx="4047817" cy="3670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9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(VII)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Link User Interaction Events to Slots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02" y="1609589"/>
            <a:ext cx="5943847" cy="435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3974316" y="5264542"/>
            <a:ext cx="4041527" cy="364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6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(VIII)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Add Slot Definitions in Source Code (Header)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					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												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38" y="2004747"/>
            <a:ext cx="8355873" cy="396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754850" y="4195763"/>
            <a:ext cx="897376" cy="364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8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(IX)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Add Slot Definitions in Source Code (Source File)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platzhalter 3"/>
          <p:cNvSpPr txBox="1">
            <a:spLocks/>
          </p:cNvSpPr>
          <p:nvPr/>
        </p:nvSpPr>
        <p:spPr>
          <a:xfrm>
            <a:off x="439738" y="1837200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Read out </a:t>
            </a:r>
            <a:r>
              <a:rPr lang="en-US" dirty="0" err="1" smtClean="0"/>
              <a:t>QLineEdit</a:t>
            </a:r>
            <a:r>
              <a:rPr lang="en-US" dirty="0" smtClean="0"/>
              <a:t>, transform content into arithmetic value (double)</a:t>
            </a:r>
            <a:endParaRPr lang="en-US" dirty="0" smtClean="0"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05" y="2384260"/>
            <a:ext cx="5799467" cy="356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9"/>
          <p:cNvSpPr/>
          <p:nvPr/>
        </p:nvSpPr>
        <p:spPr>
          <a:xfrm>
            <a:off x="1515246" y="2876647"/>
            <a:ext cx="1347838" cy="9956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324422"/>
            <a:ext cx="5730381" cy="351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(X)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Add Slot Definitions in Source Code (Source File)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					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												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platzhalter 3"/>
          <p:cNvSpPr txBox="1">
            <a:spLocks/>
          </p:cNvSpPr>
          <p:nvPr/>
        </p:nvSpPr>
        <p:spPr>
          <a:xfrm>
            <a:off x="439738" y="1837200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Pass the values to signal processing algorithm</a:t>
            </a:r>
            <a:endParaRPr lang="en-US" dirty="0" smtClean="0"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94677"/>
              </p:ext>
            </p:extLst>
          </p:nvPr>
        </p:nvGraphicFramePr>
        <p:xfrm>
          <a:off x="5082419" y="2517703"/>
          <a:ext cx="4049713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2" name="Visio" r:id="rId4" imgW="7496140" imgH="5895839" progId="Visio.Drawing.15">
                  <p:embed/>
                </p:oleObj>
              </mc:Choice>
              <mc:Fallback>
                <p:oleObj name="Visio" r:id="rId4" imgW="7496140" imgH="5895839" progId="Visio.Drawing.15">
                  <p:embed/>
                  <p:pic>
                    <p:nvPicPr>
                      <p:cNvPr id="0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419" y="2517703"/>
                        <a:ext cx="4049713" cy="318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llipse 10"/>
          <p:cNvSpPr/>
          <p:nvPr/>
        </p:nvSpPr>
        <p:spPr>
          <a:xfrm>
            <a:off x="7968343" y="4655128"/>
            <a:ext cx="736270" cy="522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696261" y="3194700"/>
            <a:ext cx="2746654" cy="629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bgerundetes Rechteck 12"/>
          <p:cNvSpPr/>
          <p:nvPr/>
        </p:nvSpPr>
        <p:spPr>
          <a:xfrm>
            <a:off x="696261" y="4219454"/>
            <a:ext cx="2746654" cy="629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281355"/>
            <a:ext cx="8568000" cy="404446"/>
          </a:xfrm>
        </p:spPr>
        <p:txBody>
          <a:bodyPr/>
          <a:lstStyle/>
          <a:p>
            <a:r>
              <a:rPr lang="en-US" dirty="0" smtClean="0"/>
              <a:t>Integrate the Required Modifications (XI)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88000" y="1152000"/>
            <a:ext cx="8569325" cy="252000"/>
          </a:xfrm>
        </p:spPr>
        <p:txBody>
          <a:bodyPr/>
          <a:lstStyle/>
          <a:p>
            <a:r>
              <a:rPr lang="en-US" dirty="0" smtClean="0"/>
              <a:t>Final Step: Read Values to View in User Interface (Header File)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platzhalter 3"/>
          <p:cNvSpPr txBox="1">
            <a:spLocks/>
          </p:cNvSpPr>
          <p:nvPr/>
        </p:nvSpPr>
        <p:spPr>
          <a:xfrm>
            <a:off x="439738" y="1837200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Define function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inform_update_window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7" y="2333217"/>
            <a:ext cx="7588325" cy="375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671476" y="4021397"/>
            <a:ext cx="1197141" cy="161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8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(XII)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Final Step: Read Values to View in User Interface (Source File)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platzhalter 3"/>
          <p:cNvSpPr txBox="1">
            <a:spLocks/>
          </p:cNvSpPr>
          <p:nvPr/>
        </p:nvSpPr>
        <p:spPr>
          <a:xfrm>
            <a:off x="439738" y="1837200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Implement function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inform_update_window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" y="2343774"/>
            <a:ext cx="8177801" cy="375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bgerundetes Rechteck 8"/>
          <p:cNvSpPr/>
          <p:nvPr/>
        </p:nvSpPr>
        <p:spPr>
          <a:xfrm>
            <a:off x="696261" y="3119286"/>
            <a:ext cx="4249450" cy="17469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3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RTProc</a:t>
            </a:r>
            <a:r>
              <a:rPr lang="en-US" dirty="0" smtClean="0"/>
              <a:t> Runtime and SDK Environment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Runtime Environment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Directory contains all Executables and similar, e.g.,</a:t>
            </a:r>
          </a:p>
          <a:p>
            <a:pPr lvl="1"/>
            <a:r>
              <a:rPr lang="en-US" dirty="0" smtClean="0"/>
              <a:t>Audio processing host start scripts</a:t>
            </a:r>
          </a:p>
          <a:p>
            <a:pPr lvl="1"/>
            <a:r>
              <a:rPr lang="en-US" dirty="0" smtClean="0"/>
              <a:t>Dynamic link libraries</a:t>
            </a:r>
          </a:p>
          <a:p>
            <a:pPr lvl="1"/>
            <a:r>
              <a:rPr lang="en-US" dirty="0" smtClean="0"/>
              <a:t>System relevant runtime libraries such as </a:t>
            </a:r>
            <a:r>
              <a:rPr lang="en-US" dirty="0" err="1" smtClean="0"/>
              <a:t>Qt</a:t>
            </a:r>
            <a:endParaRPr lang="en-US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326100" y="3133200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SDK Environment</a:t>
            </a:r>
            <a:endParaRPr lang="en-US" dirty="0"/>
          </a:p>
        </p:txBody>
      </p:sp>
      <p:sp>
        <p:nvSpPr>
          <p:cNvPr id="7" name="Textplatzhalter 3"/>
          <p:cNvSpPr txBox="1">
            <a:spLocks/>
          </p:cNvSpPr>
          <p:nvPr/>
        </p:nvSpPr>
        <p:spPr>
          <a:xfrm>
            <a:off x="301607" y="3592521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Directory contains all Files required for Building Executables, e.g.,</a:t>
            </a:r>
          </a:p>
          <a:p>
            <a:pPr lvl="1"/>
            <a:r>
              <a:rPr lang="en-US" dirty="0" smtClean="0"/>
              <a:t>Static libraries </a:t>
            </a:r>
          </a:p>
          <a:p>
            <a:pPr lvl="1"/>
            <a:r>
              <a:rPr lang="en-US" dirty="0" smtClean="0"/>
              <a:t>System header files </a:t>
            </a:r>
          </a:p>
          <a:p>
            <a:pPr lvl="1"/>
            <a:r>
              <a:rPr lang="en-US" dirty="0" smtClean="0"/>
              <a:t>Templates and code fragments</a:t>
            </a:r>
          </a:p>
          <a:p>
            <a:pPr lvl="1"/>
            <a:r>
              <a:rPr lang="en-US" dirty="0" smtClean="0"/>
              <a:t>Build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the Required Modifications (XIII)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Finally: Let us Centralize UI Window Show Management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platzhalter 3"/>
          <p:cNvSpPr txBox="1">
            <a:spLocks/>
          </p:cNvSpPr>
          <p:nvPr/>
        </p:nvSpPr>
        <p:spPr>
          <a:xfrm>
            <a:off x="439738" y="1837200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React to User input by redrawing everything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2319468"/>
            <a:ext cx="6538914" cy="374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1256258" y="3903683"/>
            <a:ext cx="794273" cy="161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1248307" y="5129042"/>
            <a:ext cx="794273" cy="177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6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Standalone Real-time Host is Complete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We are Done!!!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00" y="2124075"/>
            <a:ext cx="6266982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Bildergebnis für c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84" y="3619500"/>
            <a:ext cx="1737769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81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6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68" y="2654559"/>
            <a:ext cx="5956527" cy="337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3710667" y="2122713"/>
            <a:ext cx="1151165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for the Creation of the First Application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Project Files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Projects located in subfolder</a:t>
            </a:r>
            <a:br>
              <a:rPr lang="en-US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dirty="0" smtClean="0"/>
              <a:t>												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2434317" y="5263026"/>
            <a:ext cx="914400" cy="24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6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045279" y="2122713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for the Creation of the First Application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Core Signal Processing Component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Located in folder</a:t>
            </a:r>
            <a:br>
              <a:rPr lang="en-US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dirty="0" smtClean="0"/>
              <a:t>											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jvxAuNMyAlgorithm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2424792" y="5167989"/>
            <a:ext cx="914400" cy="359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62" y="2660528"/>
            <a:ext cx="5945982" cy="3364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2290080" y="4401451"/>
            <a:ext cx="1660073" cy="223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8" t="30412" r="28227" b="9524"/>
          <a:stretch/>
        </p:blipFill>
        <p:spPr bwMode="auto">
          <a:xfrm>
            <a:off x="6632897" y="95003"/>
            <a:ext cx="2379943" cy="185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6661843" y="1324573"/>
            <a:ext cx="2350997" cy="622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2" y="2822400"/>
            <a:ext cx="5515656" cy="312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3045279" y="2122713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for the Creation of the First Application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Graphical User Interface (GUI) based on QT Audio Host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Located in folder</a:t>
            </a:r>
            <a:br>
              <a:rPr lang="en-US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dirty="0" smtClean="0"/>
              <a:t>													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jvxMyHost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168981" y="4601776"/>
            <a:ext cx="1660073" cy="184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8" t="30412" r="28227" b="9524"/>
          <a:stretch/>
        </p:blipFill>
        <p:spPr bwMode="auto">
          <a:xfrm>
            <a:off x="6632897" y="95003"/>
            <a:ext cx="2379943" cy="185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Ellipse 10"/>
          <p:cNvSpPr/>
          <p:nvPr/>
        </p:nvSpPr>
        <p:spPr>
          <a:xfrm>
            <a:off x="6661843" y="65823"/>
            <a:ext cx="2350997" cy="1264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8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Part II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235309" y="3184907"/>
            <a:ext cx="2904236" cy="252000"/>
          </a:xfrm>
        </p:spPr>
        <p:txBody>
          <a:bodyPr/>
          <a:lstStyle/>
          <a:p>
            <a:r>
              <a:rPr lang="en-US" sz="2400" dirty="0" smtClean="0"/>
              <a:t>Let us start…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4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an Example Project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Real-time Panning for Stereo Rendering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Principle Block Diagram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Single input channel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Input distributed to left and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right output channel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Apply gain factor to control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perceived steering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Desired Real-time control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Parameter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ANGLE</a:t>
            </a:r>
            <a:r>
              <a:rPr lang="en-US" dirty="0" smtClean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to control steering [in degree]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Parameter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CFAC</a:t>
            </a:r>
            <a:r>
              <a:rPr lang="en-US" dirty="0" smtClean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to control steering depth [0 .. 1.0]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617497"/>
              </p:ext>
            </p:extLst>
          </p:nvPr>
        </p:nvGraphicFramePr>
        <p:xfrm>
          <a:off x="4386106" y="1042536"/>
          <a:ext cx="4550578" cy="5071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Visio" r:id="rId3" imgW="6334383" imgH="7058032" progId="Visio.Drawing.15">
                  <p:embed/>
                </p:oleObj>
              </mc:Choice>
              <mc:Fallback>
                <p:oleObj name="Visio" r:id="rId3" imgW="6334383" imgH="705803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6106" y="1042536"/>
                        <a:ext cx="4550578" cy="5071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325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Remember</a:t>
            </a:r>
            <a:r>
              <a:rPr lang="de-DE" dirty="0" smtClean="0"/>
              <a:t> This?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0" i="1" dirty="0" err="1" smtClean="0"/>
              <a:t>What</a:t>
            </a:r>
            <a:r>
              <a:rPr lang="de-DE" b="0" i="1" dirty="0" smtClean="0"/>
              <a:t> </a:t>
            </a:r>
            <a:r>
              <a:rPr lang="de-DE" b="0" i="1" dirty="0" smtClean="0"/>
              <a:t>will </a:t>
            </a:r>
            <a:r>
              <a:rPr lang="de-DE" b="0" i="1" dirty="0" err="1" smtClean="0"/>
              <a:t>be</a:t>
            </a:r>
            <a:r>
              <a:rPr lang="de-DE" b="0" i="1" dirty="0" smtClean="0"/>
              <a:t> </a:t>
            </a:r>
            <a:r>
              <a:rPr lang="de-DE" b="0" i="1" dirty="0" err="1" smtClean="0"/>
              <a:t>next</a:t>
            </a:r>
            <a:r>
              <a:rPr lang="de-DE" b="0" i="1" dirty="0" smtClean="0"/>
              <a:t>…</a:t>
            </a:r>
            <a:endParaRPr lang="de-DE" b="0" i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14892" r="12776" b="9870"/>
          <a:stretch/>
        </p:blipFill>
        <p:spPr bwMode="auto">
          <a:xfrm>
            <a:off x="1389412" y="1654078"/>
            <a:ext cx="5753353" cy="329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 flipV="1">
            <a:off x="1840675" y="4298868"/>
            <a:ext cx="368135" cy="9025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229096" y="5201392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Version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889662" y="5211288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Version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V="1">
            <a:off x="3634838" y="4298868"/>
            <a:ext cx="0" cy="88075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6309754" y="5179620"/>
            <a:ext cx="1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Version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H="1" flipV="1">
            <a:off x="4701638" y="4299466"/>
            <a:ext cx="2091048" cy="88015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092530" y="5202589"/>
            <a:ext cx="391886" cy="3681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766579" y="5213083"/>
            <a:ext cx="391886" cy="3681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7262627" y="5179620"/>
            <a:ext cx="391886" cy="3681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0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/>
      <p:bldP spid="13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088385" y="2271905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Focus on..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signal Processing Core Component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Remember: Files organized in folder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jvxAuNMyAlgorithm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99" y="2695986"/>
            <a:ext cx="6334664" cy="275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1675658" y="3978945"/>
            <a:ext cx="1660073" cy="165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8" t="30412" r="28227" b="9524"/>
          <a:stretch/>
        </p:blipFill>
        <p:spPr bwMode="auto">
          <a:xfrm>
            <a:off x="6632897" y="95003"/>
            <a:ext cx="2379943" cy="185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Ellipse 10"/>
          <p:cNvSpPr/>
          <p:nvPr/>
        </p:nvSpPr>
        <p:spPr>
          <a:xfrm>
            <a:off x="6661843" y="1324573"/>
            <a:ext cx="2350997" cy="622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2505694" y="5777175"/>
            <a:ext cx="4709150" cy="515475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/>
              <a:t>Take a look inside the project…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2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>
                <a:solidFill>
                  <a:srgbClr val="00549F"/>
                </a:solidFill>
                <a:ea typeface="ＭＳ Ｐゴシック" charset="0"/>
              </a:rPr>
              <a:t>1 Introduction</a:t>
            </a:r>
            <a:endParaRPr lang="en-US" baseline="30000" dirty="0">
              <a:solidFill>
                <a:srgbClr val="00549F"/>
              </a:solidFill>
              <a:ea typeface="ＭＳ Ｐゴシック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>
                <a:ea typeface="Calibri" pitchFamily="34" charset="0"/>
              </a:rPr>
              <a:t>Real-time Audio Processing based on Software Framework </a:t>
            </a:r>
            <a:r>
              <a:rPr lang="en-US" altLang="en-US" dirty="0" err="1" smtClean="0">
                <a:ea typeface="Calibri" pitchFamily="34" charset="0"/>
              </a:rPr>
              <a:t>RTProc</a:t>
            </a:r>
            <a:r>
              <a:rPr lang="en-US" altLang="en-US" dirty="0" smtClean="0">
                <a:ea typeface="Calibri" pitchFamily="34" charset="0"/>
              </a:rPr>
              <a:t> 2.0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smtClean="0">
                <a:ea typeface="Calibri" pitchFamily="34" charset="0"/>
              </a:rPr>
              <a:t>Software Framework </a:t>
            </a:r>
            <a:r>
              <a:rPr lang="en-US" altLang="en-US" dirty="0" err="1" smtClean="0">
                <a:ea typeface="Calibri" pitchFamily="34" charset="0"/>
              </a:rPr>
              <a:t>RTProc</a:t>
            </a:r>
            <a:r>
              <a:rPr lang="en-US" altLang="en-US" dirty="0" smtClean="0">
                <a:ea typeface="Calibri" pitchFamily="34" charset="0"/>
              </a:rPr>
              <a:t> </a:t>
            </a:r>
          </a:p>
          <a:p>
            <a:pPr lvl="1"/>
            <a:r>
              <a:rPr lang="en-US" altLang="en-US" dirty="0" smtClean="0">
                <a:ea typeface="Calibri" pitchFamily="34" charset="0"/>
              </a:rPr>
              <a:t>Tool </a:t>
            </a:r>
            <a:r>
              <a:rPr lang="en-US" altLang="en-US" dirty="0">
                <a:ea typeface="Calibri" pitchFamily="34" charset="0"/>
              </a:rPr>
              <a:t>for rapid development of real-time prototypes</a:t>
            </a:r>
            <a:endParaRPr lang="en-US" altLang="en-US" i="1" dirty="0">
              <a:ea typeface="Calibri" pitchFamily="34" charset="0"/>
            </a:endParaRPr>
          </a:p>
          <a:p>
            <a:endParaRPr lang="en-US" dirty="0"/>
          </a:p>
          <a:p>
            <a:r>
              <a:rPr lang="en-US" dirty="0" smtClean="0"/>
              <a:t>Why not Program an Audio Processing Application from Scratch?</a:t>
            </a:r>
          </a:p>
          <a:p>
            <a:pPr lvl="1"/>
            <a:r>
              <a:rPr lang="en-US" dirty="0" smtClean="0"/>
              <a:t>Since that is more effort than time is available in our laboratory!</a:t>
            </a:r>
          </a:p>
          <a:p>
            <a:pPr lvl="1"/>
            <a:r>
              <a:rPr lang="en-US" dirty="0" smtClean="0"/>
              <a:t>Better: Re-use of common functional components</a:t>
            </a:r>
          </a:p>
          <a:p>
            <a:pPr lvl="1"/>
            <a:r>
              <a:rPr lang="en-US" dirty="0" smtClean="0"/>
              <a:t>Better: Follow a specific design/develop process and philosophy</a:t>
            </a:r>
          </a:p>
          <a:p>
            <a:pPr lvl="1"/>
            <a:endParaRPr lang="en-US" dirty="0"/>
          </a:p>
          <a:p>
            <a:r>
              <a:rPr lang="en-US" dirty="0" smtClean="0"/>
              <a:t>What Lesson to Learned Today</a:t>
            </a:r>
          </a:p>
          <a:p>
            <a:pPr lvl="1"/>
            <a:r>
              <a:rPr lang="en-US" dirty="0" smtClean="0"/>
              <a:t>Create your first audio processing application</a:t>
            </a:r>
          </a:p>
          <a:p>
            <a:pPr lvl="1"/>
            <a:r>
              <a:rPr lang="en-US" dirty="0" smtClean="0"/>
              <a:t>Example: build a stereo panning algorithm</a:t>
            </a:r>
          </a:p>
          <a:p>
            <a:pPr lvl="1"/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74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Components of the Template Project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Provided Source Code Files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Different sub folders for different purposes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77"/>
          <a:stretch/>
        </p:blipFill>
        <p:spPr bwMode="auto">
          <a:xfrm>
            <a:off x="301924" y="2335308"/>
            <a:ext cx="4572001" cy="353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mit Pfeil 5"/>
          <p:cNvCxnSpPr>
            <a:stCxn id="7" idx="1"/>
          </p:cNvCxnSpPr>
          <p:nvPr/>
        </p:nvCxnSpPr>
        <p:spPr>
          <a:xfrm flipH="1">
            <a:off x="1673526" y="2833453"/>
            <a:ext cx="4502987" cy="172992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176513" y="2510287"/>
            <a:ext cx="258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 to store </a:t>
            </a:r>
            <a:r>
              <a:rPr lang="en-US" dirty="0" err="1" smtClean="0"/>
              <a:t>Matlab</a:t>
            </a:r>
            <a:r>
              <a:rPr lang="en-US" dirty="0" smtClean="0"/>
              <a:t> implementation</a:t>
            </a:r>
            <a:endParaRPr lang="en-US" dirty="0"/>
          </a:p>
        </p:txBody>
      </p:sp>
      <p:cxnSp>
        <p:nvCxnSpPr>
          <p:cNvPr id="14" name="Gerade Verbindung mit Pfeil 13"/>
          <p:cNvCxnSpPr/>
          <p:nvPr/>
        </p:nvCxnSpPr>
        <p:spPr>
          <a:xfrm flipH="1">
            <a:off x="1403232" y="4347713"/>
            <a:ext cx="4773281" cy="6204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176513" y="4103196"/>
            <a:ext cx="258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Folder to store C/C++ implementation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5227607" y="3155968"/>
            <a:ext cx="383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1) „first time algorithm exploration“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080958" y="4749527"/>
            <a:ext cx="383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2) „towards final realization“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7" t="17316" r="12886" b="10281"/>
          <a:stretch/>
        </p:blipFill>
        <p:spPr bwMode="auto">
          <a:xfrm>
            <a:off x="6064631" y="118753"/>
            <a:ext cx="2993105" cy="16506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6556634" y="1306287"/>
            <a:ext cx="391886" cy="3681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7228672" y="1306288"/>
            <a:ext cx="391886" cy="3681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87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5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733425" y="4550102"/>
            <a:ext cx="3941401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Template Project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First, Build Your Project Template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Open Visual Studio Command Prompt (</a:t>
            </a:r>
            <a:r>
              <a:rPr lang="en-US" b="1" dirty="0" smtClean="0">
                <a:solidFill>
                  <a:srgbClr val="FF0000"/>
                </a:solidFill>
              </a:rPr>
              <a:t>64 Bit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folder </a:t>
            </a:r>
          </a:p>
          <a:p>
            <a:pPr marL="0" indent="0">
              <a:buNone/>
            </a:pPr>
            <a:r>
              <a:rPr lang="en-US" sz="1100" dirty="0" smtClean="0">
                <a:cs typeface="Courier New" panose="02070309020205020404" pitchFamily="49" charset="0"/>
              </a:rPr>
              <a:t/>
            </a:r>
            <a:br>
              <a:rPr lang="en-US" sz="1100" dirty="0" smtClean="0">
                <a:cs typeface="Courier New" panose="02070309020205020404" pitchFamily="49" charset="0"/>
              </a:rPr>
            </a:br>
            <a:r>
              <a:rPr lang="en-US" sz="1100" dirty="0" smtClean="0">
                <a:cs typeface="Courier New" panose="02070309020205020404" pitchFamily="49" charset="0"/>
              </a:rPr>
              <a:t>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P:\standalone\build-algo</a:t>
            </a:r>
          </a:p>
          <a:p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91" r="83769"/>
          <a:stretch/>
        </p:blipFill>
        <p:spPr bwMode="auto">
          <a:xfrm>
            <a:off x="6895855" y="982638"/>
            <a:ext cx="1845284" cy="244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6857619" y="2321769"/>
            <a:ext cx="1291125" cy="14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12" y="3626892"/>
            <a:ext cx="3291739" cy="258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92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807718" y="2107143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Template Project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Next, Create the Visual Studio Solution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i="1" dirty="0" err="1" smtClean="0"/>
              <a:t>cmake</a:t>
            </a:r>
            <a:r>
              <a:rPr lang="en-US" dirty="0" smtClean="0"/>
              <a:t> build script</a:t>
            </a:r>
          </a:p>
          <a:p>
            <a:pPr marL="0" indent="0">
              <a:buNone/>
            </a:pPr>
            <a:r>
              <a:rPr lang="en-US" sz="1100" dirty="0" smtClean="0">
                <a:cs typeface="Courier New" panose="02070309020205020404" pitchFamily="49" charset="0"/>
              </a:rPr>
              <a:t/>
            </a:r>
            <a:br>
              <a:rPr lang="en-US" sz="1100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										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compile_algo.bat</a:t>
            </a:r>
          </a:p>
          <a:p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006" y="2757258"/>
            <a:ext cx="4231872" cy="325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3140824" y="2107143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Template Project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Open Visual Studio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Double-click new Visual Studio Solution</a:t>
            </a:r>
          </a:p>
          <a:p>
            <a:pPr marL="0" indent="0">
              <a:buNone/>
            </a:pPr>
            <a:r>
              <a:rPr lang="en-US" sz="1100" dirty="0" smtClean="0">
                <a:cs typeface="Courier New" panose="02070309020205020404" pitchFamily="49" charset="0"/>
              </a:rPr>
              <a:t/>
            </a:r>
            <a:br>
              <a:rPr lang="en-US" sz="1100" dirty="0" smtClean="0">
                <a:cs typeface="Courier New" panose="02070309020205020404" pitchFamily="49" charset="0"/>
              </a:rPr>
            </a:br>
            <a:r>
              <a:rPr lang="en-US" sz="1100" dirty="0" smtClean="0">
                <a:cs typeface="Courier New" panose="02070309020205020404" pitchFamily="49" charset="0"/>
              </a:rPr>
              <a:t>			</a:t>
            </a:r>
            <a:r>
              <a:rPr lang="en-US" dirty="0" smtClean="0">
                <a:cs typeface="Courier New" panose="02070309020205020404" pitchFamily="49" charset="0"/>
              </a:rPr>
              <a:t>										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Project.sln</a:t>
            </a:r>
          </a:p>
          <a:p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7" y="2760270"/>
            <a:ext cx="7804245" cy="339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1125559" y="5398179"/>
            <a:ext cx="1291125" cy="214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3140824" y="2107143"/>
            <a:ext cx="3094264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 of the Template Project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 Visual Studio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Right-click on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US" dirty="0" smtClean="0"/>
              <a:t> project, then select</a:t>
            </a:r>
          </a:p>
          <a:p>
            <a:pPr marL="0" indent="0">
              <a:buNone/>
            </a:pPr>
            <a:r>
              <a:rPr lang="en-US" sz="1100" dirty="0" smtClean="0">
                <a:cs typeface="Courier New" panose="02070309020205020404" pitchFamily="49" charset="0"/>
              </a:rPr>
              <a:t/>
            </a:r>
            <a:br>
              <a:rPr lang="en-US" sz="1100" dirty="0" smtClean="0">
                <a:cs typeface="Courier New" panose="02070309020205020404" pitchFamily="49" charset="0"/>
              </a:rPr>
            </a:br>
            <a:r>
              <a:rPr lang="en-US" sz="1100" dirty="0" smtClean="0">
                <a:cs typeface="Courier New" panose="02070309020205020404" pitchFamily="49" charset="0"/>
              </a:rPr>
              <a:t>			</a:t>
            </a:r>
            <a:r>
              <a:rPr lang="en-US" dirty="0" smtClean="0">
                <a:cs typeface="Courier New" panose="02070309020205020404" pitchFamily="49" charset="0"/>
              </a:rPr>
              <a:t>										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Erstellen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/Build</a:t>
            </a:r>
          </a:p>
          <a:p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										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3" b="40592"/>
          <a:stretch/>
        </p:blipFill>
        <p:spPr bwMode="auto">
          <a:xfrm>
            <a:off x="3040454" y="2528456"/>
            <a:ext cx="3295004" cy="288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3538054" y="3201514"/>
            <a:ext cx="608101" cy="1071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platzhalter 3"/>
          <p:cNvSpPr txBox="1">
            <a:spLocks/>
          </p:cNvSpPr>
          <p:nvPr/>
        </p:nvSpPr>
        <p:spPr>
          <a:xfrm>
            <a:off x="2536571" y="5702899"/>
            <a:ext cx="3798887" cy="448001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/>
              <a:t>„Build“ is more than just build</a:t>
            </a:r>
            <a:r>
              <a:rPr lang="en-US" dirty="0" smtClean="0"/>
              <a:t>!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0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 of the Template Project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 us Review the Build Output</a:t>
            </a:r>
            <a:endParaRPr 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643482"/>
            <a:ext cx="8763000" cy="410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llipse 10"/>
          <p:cNvSpPr/>
          <p:nvPr/>
        </p:nvSpPr>
        <p:spPr>
          <a:xfrm>
            <a:off x="-11044" y="2753335"/>
            <a:ext cx="6558512" cy="2948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5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 of the Template Project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Happens During Install Procedure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77590" y="5228595"/>
            <a:ext cx="8569325" cy="9996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ð"/>
            </a:pPr>
            <a:r>
              <a:rPr lang="en-US" i="1" dirty="0" smtClean="0"/>
              <a:t>Installation of dynamic library to </a:t>
            </a:r>
            <a:r>
              <a:rPr lang="en-US" i="1" dirty="0" smtClean="0">
                <a:solidFill>
                  <a:srgbClr val="FF0000"/>
                </a:solidFill>
              </a:rPr>
              <a:t>Runtime</a:t>
            </a:r>
          </a:p>
          <a:p>
            <a:pPr>
              <a:buFont typeface="Wingdings" panose="05000000000000000000" pitchFamily="2" charset="2"/>
              <a:buChar char="ð"/>
            </a:pPr>
            <a:r>
              <a:rPr lang="en-US" i="1" dirty="0" smtClean="0"/>
              <a:t>Installation of Hooks for </a:t>
            </a:r>
            <a:r>
              <a:rPr lang="en-US" i="1" dirty="0" err="1" smtClean="0"/>
              <a:t>Matlab</a:t>
            </a:r>
            <a:r>
              <a:rPr lang="en-US" i="1" dirty="0" smtClean="0"/>
              <a:t> to </a:t>
            </a:r>
            <a:r>
              <a:rPr lang="en-US" i="1" dirty="0" smtClean="0">
                <a:solidFill>
                  <a:srgbClr val="FF0000"/>
                </a:solidFill>
              </a:rPr>
              <a:t>Runtime</a:t>
            </a:r>
            <a:r>
              <a:rPr lang="en-US" i="1" dirty="0" smtClean="0"/>
              <a:t>			</a:t>
            </a:r>
          </a:p>
          <a:p>
            <a:pPr>
              <a:buFont typeface="Wingdings" panose="05000000000000000000" pitchFamily="2" charset="2"/>
              <a:buChar char="ð"/>
            </a:pPr>
            <a:r>
              <a:rPr lang="en-US" i="1" dirty="0" smtClean="0"/>
              <a:t>Installation of static library and header files to SDK</a:t>
            </a:r>
            <a:r>
              <a:rPr lang="en-US" i="1" dirty="0" smtClean="0"/>
              <a:t>						</a:t>
            </a:r>
          </a:p>
          <a:p>
            <a:pPr>
              <a:buFont typeface="Wingdings" panose="05000000000000000000" pitchFamily="2" charset="2"/>
              <a:buChar char="ð"/>
            </a:pPr>
            <a:r>
              <a:rPr lang="en-US" i="1" dirty="0" smtClean="0"/>
              <a:t>													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36971" y="4024730"/>
            <a:ext cx="165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User Project</a:t>
            </a:r>
            <a:endParaRPr lang="en-US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495803" y="2210086"/>
            <a:ext cx="26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Runtime Environment</a:t>
            </a:r>
            <a:endParaRPr lang="en-US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527672"/>
              </p:ext>
            </p:extLst>
          </p:nvPr>
        </p:nvGraphicFramePr>
        <p:xfrm>
          <a:off x="393290" y="1449241"/>
          <a:ext cx="6264621" cy="3770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2" name="Visio" r:id="rId3" imgW="10620314" imgH="6391411" progId="Visio.Drawing.15">
                  <p:embed/>
                </p:oleObj>
              </mc:Choice>
              <mc:Fallback>
                <p:oleObj name="Visio" r:id="rId3" imgW="10620314" imgH="639141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290" y="1449241"/>
                        <a:ext cx="6264621" cy="3770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6412114" y="4269778"/>
            <a:ext cx="26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SDK Environment</a:t>
            </a:r>
            <a:endParaRPr lang="en-US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0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Part III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748434" y="3184907"/>
            <a:ext cx="4139268" cy="674574"/>
          </a:xfrm>
        </p:spPr>
        <p:txBody>
          <a:bodyPr/>
          <a:lstStyle/>
          <a:p>
            <a:r>
              <a:rPr lang="de-DE" sz="2400" dirty="0" smtClean="0"/>
              <a:t>First </a:t>
            </a:r>
            <a:r>
              <a:rPr lang="de-DE" sz="2400" dirty="0" err="1" smtClean="0"/>
              <a:t>Matlab</a:t>
            </a:r>
            <a:r>
              <a:rPr lang="de-DE" sz="2400" dirty="0" smtClean="0"/>
              <a:t> Implementation</a:t>
            </a:r>
            <a:endParaRPr lang="de-DE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7" t="17316" r="12886" b="10281"/>
          <a:stretch/>
        </p:blipFill>
        <p:spPr bwMode="auto">
          <a:xfrm>
            <a:off x="4381995" y="118753"/>
            <a:ext cx="4675741" cy="2578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4917840" y="2196937"/>
            <a:ext cx="391886" cy="3681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1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Implementation of the New Algorithm in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Matlab</a:t>
            </a:r>
            <a:r>
              <a:rPr lang="en-US" dirty="0" smtClean="0"/>
              <a:t> Host in the Runtime Environment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02777" y="1756073"/>
            <a:ext cx="8569325" cy="3194050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Double-click </a:t>
            </a:r>
            <a:r>
              <a:rPr lang="en-US" dirty="0" err="1" smtClean="0">
                <a:cs typeface="Courier New" panose="02070309020205020404" pitchFamily="49" charset="0"/>
              </a:rPr>
              <a:t>Matlab</a:t>
            </a:r>
            <a:r>
              <a:rPr lang="en-US" dirty="0" smtClean="0">
                <a:cs typeface="Courier New" panose="02070309020205020404" pitchFamily="49" charset="0"/>
              </a:rPr>
              <a:t> start script</a:t>
            </a: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2744128"/>
            <a:ext cx="7549842" cy="328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09904" y="4985918"/>
            <a:ext cx="2052050" cy="215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5937661" y="2374796"/>
            <a:ext cx="26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Runtime Environment</a:t>
            </a:r>
            <a:endParaRPr lang="en-US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Starts and Shows User Options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3" y="1638794"/>
            <a:ext cx="7727638" cy="45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09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3200" y="1006475"/>
            <a:ext cx="8661400" cy="5251450"/>
          </a:xfrm>
          <a:prstGeom prst="rect">
            <a:avLst/>
          </a:prstGeom>
        </p:spPr>
        <p:txBody>
          <a:bodyPr/>
          <a:lstStyle/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de-DE" sz="2200" b="1" dirty="0" smtClean="0"/>
              <a:t/>
            </a:r>
            <a:br>
              <a:rPr lang="en-US" altLang="de-DE" sz="2200" b="1" dirty="0" smtClean="0"/>
            </a:br>
            <a:endParaRPr lang="en-US" altLang="de-DE" sz="2200" b="1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de-DE" sz="2200" b="1" dirty="0" smtClean="0"/>
              <a:t>	 	</a:t>
            </a:r>
            <a:endParaRPr lang="en-US" altLang="de-DE" sz="22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Philosophy</a:t>
            </a:r>
            <a:endParaRPr lang="en-US" dirty="0"/>
          </a:p>
        </p:txBody>
      </p:sp>
      <p:graphicFrame>
        <p:nvGraphicFramePr>
          <p:cNvPr id="6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935716"/>
              </p:ext>
            </p:extLst>
          </p:nvPr>
        </p:nvGraphicFramePr>
        <p:xfrm>
          <a:off x="204788" y="2438400"/>
          <a:ext cx="776287" cy="210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Visio" r:id="rId3" imgW="1855746" imgH="3457729" progId="Visio.Drawing.11">
                  <p:embed/>
                </p:oleObj>
              </mc:Choice>
              <mc:Fallback>
                <p:oleObj name="Visio" r:id="rId3" imgW="1855746" imgH="345772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2438400"/>
                        <a:ext cx="776287" cy="210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Wolkenförmige Legende 2"/>
          <p:cNvSpPr>
            <a:spLocks noChangeArrowheads="1"/>
          </p:cNvSpPr>
          <p:nvPr/>
        </p:nvSpPr>
        <p:spPr bwMode="auto">
          <a:xfrm>
            <a:off x="219075" y="1590675"/>
            <a:ext cx="1238250" cy="612775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sz="2400" i="1" dirty="0" smtClean="0"/>
              <a:t>idea</a:t>
            </a:r>
            <a:endParaRPr lang="en-US" altLang="de-DE" sz="2400" i="1" dirty="0"/>
          </a:p>
        </p:txBody>
      </p:sp>
      <p:sp>
        <p:nvSpPr>
          <p:cNvPr id="8" name="Pfeil nach rechts 3"/>
          <p:cNvSpPr>
            <a:spLocks noChangeArrowheads="1"/>
          </p:cNvSpPr>
          <p:nvPr/>
        </p:nvSpPr>
        <p:spPr bwMode="auto">
          <a:xfrm>
            <a:off x="266700" y="4729163"/>
            <a:ext cx="8677275" cy="652462"/>
          </a:xfrm>
          <a:prstGeom prst="rightArrow">
            <a:avLst>
              <a:gd name="adj1" fmla="val 50000"/>
              <a:gd name="adj2" fmla="val 49934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de-DE" sz="2000" dirty="0" smtClean="0"/>
              <a:t>Development Timeline</a:t>
            </a:r>
            <a:endParaRPr lang="en-US" altLang="de-DE" sz="2000" dirty="0"/>
          </a:p>
        </p:txBody>
      </p:sp>
      <p:graphicFrame>
        <p:nvGraphicFramePr>
          <p:cNvPr id="9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074589"/>
              </p:ext>
            </p:extLst>
          </p:nvPr>
        </p:nvGraphicFramePr>
        <p:xfrm>
          <a:off x="7543800" y="2038350"/>
          <a:ext cx="1509713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Visio" r:id="rId5" imgW="3365817" imgH="3600720" progId="Visio.Drawing.11">
                  <p:embed/>
                </p:oleObj>
              </mc:Choice>
              <mc:Fallback>
                <p:oleObj name="Visio" r:id="rId5" imgW="3365817" imgH="36007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038350"/>
                        <a:ext cx="1509713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ihandform 9"/>
          <p:cNvSpPr/>
          <p:nvPr/>
        </p:nvSpPr>
        <p:spPr bwMode="auto">
          <a:xfrm>
            <a:off x="1152525" y="1409700"/>
            <a:ext cx="6372225" cy="1181100"/>
          </a:xfrm>
          <a:custGeom>
            <a:avLst/>
            <a:gdLst>
              <a:gd name="connsiteX0" fmla="*/ 0 w 5648325"/>
              <a:gd name="connsiteY0" fmla="*/ 624912 h 1672662"/>
              <a:gd name="connsiteX1" fmla="*/ 3114675 w 5648325"/>
              <a:gd name="connsiteY1" fmla="*/ 43887 h 1672662"/>
              <a:gd name="connsiteX2" fmla="*/ 5648325 w 5648325"/>
              <a:gd name="connsiteY2" fmla="*/ 1672662 h 167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8325" h="1672662">
                <a:moveTo>
                  <a:pt x="0" y="624912"/>
                </a:moveTo>
                <a:cubicBezTo>
                  <a:pt x="1086644" y="247087"/>
                  <a:pt x="2173288" y="-130738"/>
                  <a:pt x="3114675" y="43887"/>
                </a:cubicBezTo>
                <a:cubicBezTo>
                  <a:pt x="4056063" y="218512"/>
                  <a:pt x="4852194" y="945587"/>
                  <a:pt x="5648325" y="1672662"/>
                </a:cubicBezTo>
              </a:path>
            </a:pathLst>
          </a:custGeom>
          <a:noFill/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1" name="Freihandform 10"/>
          <p:cNvSpPr/>
          <p:nvPr/>
        </p:nvSpPr>
        <p:spPr bwMode="auto">
          <a:xfrm>
            <a:off x="4324350" y="1414463"/>
            <a:ext cx="3695700" cy="808037"/>
          </a:xfrm>
          <a:custGeom>
            <a:avLst/>
            <a:gdLst>
              <a:gd name="connsiteX0" fmla="*/ 0 w 3390900"/>
              <a:gd name="connsiteY0" fmla="*/ 14912 h 1329362"/>
              <a:gd name="connsiteX1" fmla="*/ 1562100 w 3390900"/>
              <a:gd name="connsiteY1" fmla="*/ 186362 h 1329362"/>
              <a:gd name="connsiteX2" fmla="*/ 3390900 w 3390900"/>
              <a:gd name="connsiteY2" fmla="*/ 1329362 h 132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900" h="1329362">
                <a:moveTo>
                  <a:pt x="0" y="14912"/>
                </a:moveTo>
                <a:cubicBezTo>
                  <a:pt x="498475" y="-8901"/>
                  <a:pt x="996950" y="-32713"/>
                  <a:pt x="1562100" y="186362"/>
                </a:cubicBezTo>
                <a:cubicBezTo>
                  <a:pt x="2127250" y="405437"/>
                  <a:pt x="2759075" y="867399"/>
                  <a:pt x="3390900" y="1329362"/>
                </a:cubicBezTo>
              </a:path>
            </a:pathLst>
          </a:custGeom>
          <a:noFill/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Freihandform 11"/>
          <p:cNvSpPr/>
          <p:nvPr/>
        </p:nvSpPr>
        <p:spPr bwMode="auto">
          <a:xfrm>
            <a:off x="4295775" y="1325563"/>
            <a:ext cx="4648200" cy="1465262"/>
          </a:xfrm>
          <a:custGeom>
            <a:avLst/>
            <a:gdLst>
              <a:gd name="connsiteX0" fmla="*/ 0 w 4514850"/>
              <a:gd name="connsiteY0" fmla="*/ 123001 h 1989901"/>
              <a:gd name="connsiteX1" fmla="*/ 3057525 w 4514850"/>
              <a:gd name="connsiteY1" fmla="*/ 199201 h 1989901"/>
              <a:gd name="connsiteX2" fmla="*/ 4514850 w 4514850"/>
              <a:gd name="connsiteY2" fmla="*/ 1989901 h 198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4850" h="1989901">
                <a:moveTo>
                  <a:pt x="0" y="123001"/>
                </a:moveTo>
                <a:cubicBezTo>
                  <a:pt x="1152525" y="5526"/>
                  <a:pt x="2305050" y="-111949"/>
                  <a:pt x="3057525" y="199201"/>
                </a:cubicBezTo>
                <a:cubicBezTo>
                  <a:pt x="3810000" y="510351"/>
                  <a:pt x="4162425" y="1250126"/>
                  <a:pt x="4514850" y="1989901"/>
                </a:cubicBezTo>
              </a:path>
            </a:pathLst>
          </a:custGeom>
          <a:noFill/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1066800" y="2676525"/>
            <a:ext cx="2190750" cy="1846263"/>
          </a:xfrm>
          <a:prstGeom prst="rect">
            <a:avLst/>
          </a:prstGeom>
          <a:solidFill>
            <a:srgbClr val="FFCC9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 smtClean="0"/>
              <a:t>Algorithm Investigation</a:t>
            </a:r>
            <a:br>
              <a:rPr lang="en-US" sz="1400" b="1" dirty="0" smtClean="0"/>
            </a:br>
            <a:endParaRPr lang="en-US" sz="1400" b="1" dirty="0" smtClean="0"/>
          </a:p>
          <a:p>
            <a:pPr indent="180000">
              <a:buFont typeface="Arial" pitchFamily="34" charset="0"/>
              <a:buChar char="•"/>
              <a:defRPr/>
            </a:pPr>
            <a:r>
              <a:rPr lang="en-US" sz="1200" dirty="0" smtClean="0"/>
              <a:t>High level programming </a:t>
            </a:r>
            <a:br>
              <a:rPr lang="en-US" sz="1200" dirty="0" smtClean="0"/>
            </a:br>
            <a:r>
              <a:rPr lang="en-US" sz="1200" dirty="0" smtClean="0"/>
              <a:t>    language (</a:t>
            </a:r>
            <a:r>
              <a:rPr lang="en-US" sz="1200" b="1" dirty="0" err="1" smtClean="0"/>
              <a:t>Matlab</a:t>
            </a:r>
            <a:r>
              <a:rPr lang="en-US" sz="1200" dirty="0" smtClean="0"/>
              <a:t>)</a:t>
            </a:r>
          </a:p>
          <a:p>
            <a:pPr indent="180000">
              <a:buFont typeface="Arial" pitchFamily="34" charset="0"/>
              <a:buChar char="•"/>
              <a:defRPr/>
            </a:pPr>
            <a:r>
              <a:rPr lang="en-US" sz="1200" dirty="0" smtClean="0"/>
              <a:t>Offline Processing</a:t>
            </a:r>
            <a:br>
              <a:rPr lang="en-US" sz="1200" dirty="0" smtClean="0"/>
            </a:br>
            <a:endParaRPr lang="en-US" sz="1200" dirty="0" smtClean="0"/>
          </a:p>
          <a:p>
            <a:pPr marL="285750" indent="-285750">
              <a:buFont typeface="Wingdings 2" pitchFamily="18" charset="2"/>
              <a:buChar char="&lt;"/>
              <a:defRPr/>
            </a:pPr>
            <a:r>
              <a:rPr lang="en-US" sz="1200" dirty="0" smtClean="0">
                <a:solidFill>
                  <a:srgbClr val="466943"/>
                </a:solidFill>
              </a:rPr>
              <a:t>Convenient programming</a:t>
            </a:r>
          </a:p>
          <a:p>
            <a:pPr marL="285750" indent="-285750">
              <a:buFont typeface="Wingdings 2" pitchFamily="18" charset="2"/>
              <a:buChar char="="/>
              <a:defRPr/>
            </a:pPr>
            <a:r>
              <a:rPr lang="en-US" sz="1200" dirty="0" smtClean="0">
                <a:solidFill>
                  <a:srgbClr val="FF0000"/>
                </a:solidFill>
              </a:rPr>
              <a:t>Inefficient implementation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(no real-time execution)</a:t>
            </a:r>
          </a:p>
          <a:p>
            <a:pPr marL="285750" indent="-285750">
              <a:buFont typeface="Wingdings 2" pitchFamily="18" charset="2"/>
              <a:buChar char="="/>
              <a:defRPr/>
            </a:pPr>
            <a:endParaRPr lang="en-US" sz="200" dirty="0">
              <a:solidFill>
                <a:srgbClr val="FF0000"/>
              </a:solidFill>
            </a:endParaRPr>
          </a:p>
        </p:txBody>
      </p:sp>
      <p:sp>
        <p:nvSpPr>
          <p:cNvPr id="14" name="Rechteck 16"/>
          <p:cNvSpPr>
            <a:spLocks noChangeArrowheads="1"/>
          </p:cNvSpPr>
          <p:nvPr/>
        </p:nvSpPr>
        <p:spPr bwMode="auto">
          <a:xfrm>
            <a:off x="1066800" y="2403475"/>
            <a:ext cx="219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sz="1200" i="1" dirty="0" smtClean="0"/>
              <a:t>Development Phase I</a:t>
            </a:r>
            <a:endParaRPr lang="en-US" altLang="de-DE" sz="1200" i="1" dirty="0"/>
          </a:p>
        </p:txBody>
      </p:sp>
      <p:sp>
        <p:nvSpPr>
          <p:cNvPr id="15" name="Rechteck 14"/>
          <p:cNvSpPr/>
          <p:nvPr/>
        </p:nvSpPr>
        <p:spPr>
          <a:xfrm>
            <a:off x="3300413" y="2676525"/>
            <a:ext cx="2176462" cy="1846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 smtClean="0"/>
              <a:t>Real-time Evaluation</a:t>
            </a:r>
          </a:p>
          <a:p>
            <a:pPr>
              <a:defRPr/>
            </a:pPr>
            <a:endParaRPr lang="en-US" sz="1400" b="1" dirty="0" smtClean="0"/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sz="1200" dirty="0" smtClean="0"/>
              <a:t>Programming lang. C/C++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sz="1200" dirty="0" smtClean="0"/>
              <a:t>Optimized computational complexity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sz="1200" b="1" dirty="0" smtClean="0"/>
              <a:t>Real-time</a:t>
            </a:r>
            <a:r>
              <a:rPr lang="en-US" sz="1200" dirty="0" smtClean="0"/>
              <a:t> version</a:t>
            </a:r>
          </a:p>
          <a:p>
            <a:pPr>
              <a:defRPr/>
            </a:pPr>
            <a:endParaRPr lang="en-US" sz="1400" b="1" dirty="0" smtClean="0"/>
          </a:p>
          <a:p>
            <a:pPr marL="285750" indent="-285750">
              <a:buFont typeface="Wingdings 2" pitchFamily="18" charset="2"/>
              <a:buChar char="&lt;"/>
              <a:defRPr/>
            </a:pPr>
            <a:r>
              <a:rPr lang="en-US" sz="1200" dirty="0" smtClean="0">
                <a:solidFill>
                  <a:srgbClr val="466943"/>
                </a:solidFill>
              </a:rPr>
              <a:t>Efficient implementation</a:t>
            </a:r>
          </a:p>
          <a:p>
            <a:pPr marL="285750" indent="-285750">
              <a:buFont typeface="Wingdings 2" pitchFamily="18" charset="2"/>
              <a:buChar char="="/>
              <a:defRPr/>
            </a:pPr>
            <a:r>
              <a:rPr lang="en-US" sz="1200" dirty="0" smtClean="0">
                <a:solidFill>
                  <a:srgbClr val="FF0000"/>
                </a:solidFill>
              </a:rPr>
              <a:t>Difficult programming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Rechteck 33"/>
          <p:cNvSpPr>
            <a:spLocks noChangeArrowheads="1"/>
          </p:cNvSpPr>
          <p:nvPr/>
        </p:nvSpPr>
        <p:spPr bwMode="auto">
          <a:xfrm>
            <a:off x="3309938" y="2401888"/>
            <a:ext cx="2166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sz="1200" i="1" dirty="0" smtClean="0"/>
              <a:t>Development Phase II</a:t>
            </a:r>
            <a:endParaRPr lang="en-US" altLang="de-DE" sz="1200" i="1" dirty="0"/>
          </a:p>
        </p:txBody>
      </p:sp>
      <p:sp>
        <p:nvSpPr>
          <p:cNvPr id="17" name="Rechteck 16"/>
          <p:cNvSpPr/>
          <p:nvPr/>
        </p:nvSpPr>
        <p:spPr>
          <a:xfrm>
            <a:off x="5524500" y="2676525"/>
            <a:ext cx="2009775" cy="1846263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 smtClean="0"/>
              <a:t>Product Integration</a:t>
            </a:r>
          </a:p>
          <a:p>
            <a:pPr algn="ctr">
              <a:defRPr/>
            </a:pPr>
            <a:r>
              <a:rPr lang="en-US" sz="1200" dirty="0" smtClean="0"/>
              <a:t>(DSP hardware)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sz="1200" dirty="0" smtClean="0"/>
              <a:t>C/C++ or Assembler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sz="1200" dirty="0" smtClean="0"/>
              <a:t>Hardware specific Optimization 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endParaRPr lang="en-US" sz="1400" b="1" dirty="0" smtClean="0"/>
          </a:p>
          <a:p>
            <a:pPr marL="285750" indent="-285750">
              <a:buFont typeface="Wingdings 2" pitchFamily="18" charset="2"/>
              <a:buChar char="="/>
              <a:defRPr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 2" pitchFamily="18" charset="2"/>
              <a:buChar char="="/>
              <a:defRPr/>
            </a:pPr>
            <a:r>
              <a:rPr lang="en-US" sz="1200" dirty="0" smtClean="0">
                <a:solidFill>
                  <a:srgbClr val="FF0000"/>
                </a:solidFill>
              </a:rPr>
              <a:t>Even more difficult programming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8" name="Rechteck 35"/>
          <p:cNvSpPr>
            <a:spLocks noChangeArrowheads="1"/>
          </p:cNvSpPr>
          <p:nvPr/>
        </p:nvSpPr>
        <p:spPr bwMode="auto">
          <a:xfrm>
            <a:off x="5524500" y="2403475"/>
            <a:ext cx="2000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sz="1200" i="1" dirty="0" smtClean="0"/>
              <a:t>Development Phase III</a:t>
            </a:r>
            <a:endParaRPr lang="en-US" altLang="de-DE" sz="1200" i="1" dirty="0"/>
          </a:p>
        </p:txBody>
      </p:sp>
      <p:sp>
        <p:nvSpPr>
          <p:cNvPr id="19" name="Textfeld 18"/>
          <p:cNvSpPr txBox="1">
            <a:spLocks noChangeArrowheads="1"/>
          </p:cNvSpPr>
          <p:nvPr/>
        </p:nvSpPr>
        <p:spPr bwMode="auto">
          <a:xfrm>
            <a:off x="4110038" y="5553075"/>
            <a:ext cx="2500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sz="1600" i="1" dirty="0" smtClean="0"/>
              <a:t>Real-time Demonstrator</a:t>
            </a:r>
          </a:p>
          <a:p>
            <a:pPr algn="ctr" eaLnBrk="1" hangingPunct="1"/>
            <a:r>
              <a:rPr lang="en-US" altLang="de-DE" sz="1600" i="1" dirty="0" smtClean="0"/>
              <a:t>(PC based)</a:t>
            </a:r>
            <a:endParaRPr lang="en-US" altLang="de-DE" sz="1600" i="1" dirty="0"/>
          </a:p>
        </p:txBody>
      </p:sp>
      <p:sp>
        <p:nvSpPr>
          <p:cNvPr id="20" name="Pfeil nach unten 19"/>
          <p:cNvSpPr/>
          <p:nvPr/>
        </p:nvSpPr>
        <p:spPr bwMode="auto">
          <a:xfrm rot="10800000">
            <a:off x="5075238" y="5213350"/>
            <a:ext cx="303212" cy="311150"/>
          </a:xfrm>
          <a:prstGeom prst="downArrow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" name="Pfeil nach unten 20"/>
          <p:cNvSpPr/>
          <p:nvPr/>
        </p:nvSpPr>
        <p:spPr bwMode="auto">
          <a:xfrm rot="10800000">
            <a:off x="7307263" y="5226050"/>
            <a:ext cx="303212" cy="311150"/>
          </a:xfrm>
          <a:prstGeom prst="downArrow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2" name="Textfeld 39"/>
          <p:cNvSpPr txBox="1">
            <a:spLocks noChangeArrowheads="1"/>
          </p:cNvSpPr>
          <p:nvPr/>
        </p:nvSpPr>
        <p:spPr bwMode="auto">
          <a:xfrm>
            <a:off x="7056438" y="5487988"/>
            <a:ext cx="9763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sz="1600" i="1" dirty="0" smtClean="0"/>
              <a:t>product</a:t>
            </a:r>
            <a:endParaRPr lang="en-US" altLang="de-DE" sz="1600" i="1" dirty="0"/>
          </a:p>
        </p:txBody>
      </p:sp>
      <p:sp>
        <p:nvSpPr>
          <p:cNvPr id="23" name="Pfeil nach unten 22"/>
          <p:cNvSpPr/>
          <p:nvPr/>
        </p:nvSpPr>
        <p:spPr bwMode="auto">
          <a:xfrm rot="10800000">
            <a:off x="914400" y="5226050"/>
            <a:ext cx="304800" cy="311150"/>
          </a:xfrm>
          <a:prstGeom prst="downArrow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4" name="Textfeld 41"/>
          <p:cNvSpPr txBox="1">
            <a:spLocks noChangeArrowheads="1"/>
          </p:cNvSpPr>
          <p:nvPr/>
        </p:nvSpPr>
        <p:spPr bwMode="auto">
          <a:xfrm>
            <a:off x="741363" y="5507038"/>
            <a:ext cx="639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de-DE" sz="1600" i="1" dirty="0" smtClean="0"/>
              <a:t>idea</a:t>
            </a:r>
            <a:endParaRPr lang="en-US" altLang="de-DE" sz="1600" i="1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025525"/>
            <a:ext cx="3603625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Pfeil nach rechts 25"/>
          <p:cNvSpPr>
            <a:spLocks noChangeArrowheads="1"/>
          </p:cNvSpPr>
          <p:nvPr/>
        </p:nvSpPr>
        <p:spPr bwMode="auto">
          <a:xfrm rot="6075444">
            <a:off x="2461419" y="2150269"/>
            <a:ext cx="863600" cy="227012"/>
          </a:xfrm>
          <a:prstGeom prst="rightArrow">
            <a:avLst>
              <a:gd name="adj1" fmla="val 50000"/>
              <a:gd name="adj2" fmla="val 49983"/>
            </a:avLst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 dirty="0"/>
          </a:p>
        </p:txBody>
      </p:sp>
      <p:sp>
        <p:nvSpPr>
          <p:cNvPr id="27" name="Pfeil nach rechts 26"/>
          <p:cNvSpPr>
            <a:spLocks noChangeArrowheads="1"/>
          </p:cNvSpPr>
          <p:nvPr/>
        </p:nvSpPr>
        <p:spPr bwMode="auto">
          <a:xfrm rot="4708422">
            <a:off x="5468144" y="2150269"/>
            <a:ext cx="863600" cy="227012"/>
          </a:xfrm>
          <a:prstGeom prst="rightArrow">
            <a:avLst>
              <a:gd name="adj1" fmla="val 50000"/>
              <a:gd name="adj2" fmla="val 49983"/>
            </a:avLst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 dirty="0"/>
          </a:p>
        </p:txBody>
      </p:sp>
      <p:sp>
        <p:nvSpPr>
          <p:cNvPr id="28" name="Pfeil nach rechts 27"/>
          <p:cNvSpPr>
            <a:spLocks noChangeArrowheads="1"/>
          </p:cNvSpPr>
          <p:nvPr/>
        </p:nvSpPr>
        <p:spPr bwMode="auto">
          <a:xfrm rot="5400000">
            <a:off x="3874294" y="2194719"/>
            <a:ext cx="863600" cy="227012"/>
          </a:xfrm>
          <a:prstGeom prst="rightArrow">
            <a:avLst>
              <a:gd name="adj1" fmla="val 50000"/>
              <a:gd name="adj2" fmla="val 49983"/>
            </a:avLst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7998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Start Offline Host at First: </a:t>
            </a:r>
            <a:br>
              <a:rPr lang="en-US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jvxHost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('off-audio', '--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config.jvx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'--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jvxdir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jvxComponents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2" y="2633472"/>
            <a:ext cx="4769498" cy="282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657" y="2216506"/>
            <a:ext cx="3573283" cy="38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54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RTProc</a:t>
            </a:r>
            <a:r>
              <a:rPr lang="de-DE" dirty="0" smtClean="0"/>
              <a:t> Host in </a:t>
            </a:r>
            <a:r>
              <a:rPr lang="de-DE" dirty="0" err="1" smtClean="0"/>
              <a:t>Matlab</a:t>
            </a:r>
            <a:r>
              <a:rPr lang="de-DE" dirty="0" smtClean="0"/>
              <a:t> Environment (III)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Select Input File</a:t>
            </a:r>
            <a:br>
              <a:rPr lang="de-DE" dirty="0" smtClean="0"/>
            </a:br>
            <a:endParaRPr lang="de-DE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2" y="1040848"/>
            <a:ext cx="4705202" cy="505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6165675" y="2434442"/>
            <a:ext cx="462043" cy="315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7" y="3199073"/>
            <a:ext cx="5776232" cy="276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1271112" y="3408982"/>
            <a:ext cx="2802174" cy="315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5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51" y="926275"/>
            <a:ext cx="4907918" cy="524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Input File is Ready</a:t>
            </a:r>
            <a:br>
              <a:rPr lang="en-US" dirty="0" smtClean="0"/>
            </a:b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912188" y="1626918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Single channel input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Processing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Waveform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Listen to the music!</a:t>
            </a:r>
            <a:endParaRPr lang="en-US" dirty="0"/>
          </a:p>
        </p:txBody>
      </p:sp>
      <p:sp>
        <p:nvSpPr>
          <p:cNvPr id="11" name="Ellipse 10"/>
          <p:cNvSpPr/>
          <p:nvPr/>
        </p:nvSpPr>
        <p:spPr>
          <a:xfrm>
            <a:off x="5464738" y="2987448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Ellipse 11"/>
          <p:cNvSpPr/>
          <p:nvPr/>
        </p:nvSpPr>
        <p:spPr>
          <a:xfrm>
            <a:off x="4257561" y="3476287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" name="Ellipse 12"/>
          <p:cNvSpPr/>
          <p:nvPr/>
        </p:nvSpPr>
        <p:spPr>
          <a:xfrm>
            <a:off x="7854048" y="4116109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3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55" y="849494"/>
            <a:ext cx="5049083" cy="539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(V)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Specify Output Signal</a:t>
            </a:r>
            <a:br>
              <a:rPr lang="en-US" dirty="0" smtClean="0"/>
            </a:b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8589164" y="2791400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Channels (here: +2)</a:t>
            </a:r>
            <a:endParaRPr lang="en-US" dirty="0" smtClean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286025" y="2539400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Activate Generic </a:t>
            </a:r>
            <a:r>
              <a:rPr lang="en-US" dirty="0" err="1" smtClean="0"/>
              <a:t>Matlab</a:t>
            </a:r>
            <a:r>
              <a:rPr lang="en-US" dirty="0" smtClean="0"/>
              <a:t> Project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284050" y="4033675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Setup </a:t>
            </a:r>
            <a:r>
              <a:rPr lang="en-US" dirty="0" err="1" smtClean="0"/>
              <a:t>Matlab</a:t>
            </a:r>
            <a:r>
              <a:rPr lang="en-US" dirty="0" smtClean="0"/>
              <a:t> Callbacks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8495854" y="4617318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Ellipse 16"/>
          <p:cNvSpPr/>
          <p:nvPr/>
        </p:nvSpPr>
        <p:spPr>
          <a:xfrm>
            <a:off x="8604559" y="5096608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8" name="Textplatzhalter 3"/>
          <p:cNvSpPr txBox="1">
            <a:spLocks/>
          </p:cNvSpPr>
          <p:nvPr/>
        </p:nvSpPr>
        <p:spPr>
          <a:xfrm>
            <a:off x="285363" y="3048450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„JVX </a:t>
            </a:r>
            <a:r>
              <a:rPr lang="en-US" dirty="0" err="1" smtClean="0"/>
              <a:t>mex</a:t>
            </a:r>
            <a:r>
              <a:rPr lang="en-US" dirty="0" smtClean="0"/>
              <a:t> call Audio Node“</a:t>
            </a:r>
            <a:endParaRPr lang="en-US" dirty="0" smtClean="0"/>
          </a:p>
        </p:txBody>
      </p:sp>
      <p:sp>
        <p:nvSpPr>
          <p:cNvPr id="19" name="Textplatzhalter 3"/>
          <p:cNvSpPr txBox="1">
            <a:spLocks/>
          </p:cNvSpPr>
          <p:nvPr/>
        </p:nvSpPr>
        <p:spPr>
          <a:xfrm>
            <a:off x="284049" y="4483385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de-DE" dirty="0" smtClean="0"/>
              <a:t>„</a:t>
            </a:r>
            <a:r>
              <a:rPr lang="de-DE" dirty="0" err="1" smtClean="0"/>
              <a:t>jvxAuNMyAlgorithm</a:t>
            </a:r>
            <a:r>
              <a:rPr lang="de-DE" dirty="0" smtClean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8779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55" y="849494"/>
            <a:ext cx="5049083" cy="539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(VI)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Save Configuration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216808" y="5922558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424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„Save“ button</a:t>
            </a:r>
            <a:endParaRPr lang="en-US" dirty="0" smtClean="0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286025" y="3085650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platzhalter 2"/>
          <p:cNvSpPr txBox="1">
            <a:spLocks/>
          </p:cNvSpPr>
          <p:nvPr/>
        </p:nvSpPr>
        <p:spPr>
          <a:xfrm>
            <a:off x="284050" y="4033675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platzhalter 3"/>
          <p:cNvSpPr txBox="1">
            <a:spLocks/>
          </p:cNvSpPr>
          <p:nvPr/>
        </p:nvSpPr>
        <p:spPr>
          <a:xfrm>
            <a:off x="285363" y="3048450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</p:txBody>
      </p:sp>
      <p:sp>
        <p:nvSpPr>
          <p:cNvPr id="19" name="Textplatzhalter 3"/>
          <p:cNvSpPr txBox="1">
            <a:spLocks/>
          </p:cNvSpPr>
          <p:nvPr/>
        </p:nvSpPr>
        <p:spPr>
          <a:xfrm>
            <a:off x="284049" y="4483385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427512" y="4033675"/>
            <a:ext cx="3194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WE NEED TO RESTART</a:t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THE HOST TO PREPARE</a:t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THE ENVIRONMENT TO</a:t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MATCH THE CONFIGURATION FILE!!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2" name="Textplatzhalter 3"/>
          <p:cNvSpPr txBox="1">
            <a:spLocks/>
          </p:cNvSpPr>
          <p:nvPr/>
        </p:nvSpPr>
        <p:spPr>
          <a:xfrm>
            <a:off x="286025" y="3166446"/>
            <a:ext cx="8569325" cy="342408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/>
              <a:t>Restart host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73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(VII)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Run Processing Algorithm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Push start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Progress bar indicates progress</a:t>
            </a:r>
            <a:endParaRPr 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342" y="995008"/>
            <a:ext cx="4571008" cy="488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6879117" y="5621291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5452883" y="5583355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321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(VIII)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 us Review the Output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Two additional channels available</a:t>
            </a:r>
            <a:endParaRPr 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65" y="1021278"/>
            <a:ext cx="4715542" cy="50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7804470" y="3605974"/>
            <a:ext cx="1217437" cy="315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(IX)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We may..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channels to workspace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Save channel to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Plot the channels in a separate </a:t>
            </a:r>
            <a:br>
              <a:rPr lang="en-US" dirty="0" smtClean="0"/>
            </a:br>
            <a:r>
              <a:rPr lang="en-US" dirty="0" smtClean="0"/>
              <a:t>plot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Listen to the processed output</a:t>
            </a:r>
            <a:endParaRPr 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539" y="1046037"/>
            <a:ext cx="4793368" cy="511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8833092" y="3479608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Ellipse 10"/>
          <p:cNvSpPr/>
          <p:nvPr/>
        </p:nvSpPr>
        <p:spPr>
          <a:xfrm>
            <a:off x="7619829" y="3849235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Ellipse 11"/>
          <p:cNvSpPr/>
          <p:nvPr/>
        </p:nvSpPr>
        <p:spPr>
          <a:xfrm>
            <a:off x="8831117" y="3810133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" name="Ellipse 12"/>
          <p:cNvSpPr/>
          <p:nvPr/>
        </p:nvSpPr>
        <p:spPr>
          <a:xfrm>
            <a:off x="7926604" y="4132260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911540"/>
              </p:ext>
            </p:extLst>
          </p:nvPr>
        </p:nvGraphicFramePr>
        <p:xfrm>
          <a:off x="704489" y="2612301"/>
          <a:ext cx="7656051" cy="3325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" name="Visio" r:id="rId3" imgW="9296553" imgH="4038464" progId="Visio.Drawing.15">
                  <p:embed/>
                </p:oleObj>
              </mc:Choice>
              <mc:Fallback>
                <p:oleObj name="Visio" r:id="rId3" imgW="9296553" imgH="40384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489" y="2612301"/>
                        <a:ext cx="7656051" cy="3325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- Explained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we Actually Did…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89" y="933626"/>
            <a:ext cx="3757814" cy="163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5531769" y="1755282"/>
            <a:ext cx="1533717" cy="1185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 flipH="1" flipV="1">
            <a:off x="5293789" y="2570443"/>
            <a:ext cx="556936" cy="819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Data flow diagram</a:t>
            </a:r>
            <a:endParaRPr lang="en-US" dirty="0" smtClean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0" y="3139090"/>
            <a:ext cx="1975451" cy="21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llipse 15"/>
          <p:cNvSpPr/>
          <p:nvPr/>
        </p:nvSpPr>
        <p:spPr>
          <a:xfrm>
            <a:off x="1953931" y="4591701"/>
            <a:ext cx="805543" cy="157852"/>
          </a:xfrm>
          <a:prstGeom prst="ellipse">
            <a:avLst/>
          </a:prstGeom>
          <a:noFill/>
          <a:ln>
            <a:solidFill>
              <a:srgbClr val="005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2759474" y="3990092"/>
            <a:ext cx="724134" cy="680535"/>
          </a:xfrm>
          <a:prstGeom prst="straightConnector1">
            <a:avLst/>
          </a:prstGeom>
          <a:ln>
            <a:solidFill>
              <a:srgbClr val="00549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7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Debug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Debugging Signal Processing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Open File in </a:t>
            </a:r>
            <a:r>
              <a:rPr lang="en-US" dirty="0" err="1" smtClean="0"/>
              <a:t>Matlab</a:t>
            </a:r>
            <a:r>
              <a:rPr lang="en-US" dirty="0" smtClean="0"/>
              <a:t> Editor</a:t>
            </a:r>
            <a:endParaRPr lang="en-US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19" y="4029570"/>
            <a:ext cx="4076381" cy="19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665" y="938151"/>
            <a:ext cx="4134935" cy="244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0" y="2761446"/>
            <a:ext cx="4419101" cy="322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llipse 17"/>
          <p:cNvSpPr/>
          <p:nvPr/>
        </p:nvSpPr>
        <p:spPr>
          <a:xfrm>
            <a:off x="435258" y="3226802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Ellipse 19"/>
          <p:cNvSpPr/>
          <p:nvPr/>
        </p:nvSpPr>
        <p:spPr>
          <a:xfrm>
            <a:off x="6159165" y="3709075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1" name="Ellipse 20"/>
          <p:cNvSpPr/>
          <p:nvPr/>
        </p:nvSpPr>
        <p:spPr>
          <a:xfrm>
            <a:off x="4708328" y="1334890"/>
            <a:ext cx="475792" cy="90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Ellipse 21"/>
          <p:cNvSpPr/>
          <p:nvPr/>
        </p:nvSpPr>
        <p:spPr>
          <a:xfrm>
            <a:off x="299111" y="2884601"/>
            <a:ext cx="183438" cy="192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Ellipse 16"/>
          <p:cNvSpPr/>
          <p:nvPr/>
        </p:nvSpPr>
        <p:spPr>
          <a:xfrm>
            <a:off x="5410618" y="1306424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Ellipse 22"/>
          <p:cNvSpPr/>
          <p:nvPr/>
        </p:nvSpPr>
        <p:spPr>
          <a:xfrm>
            <a:off x="5173789" y="4802085"/>
            <a:ext cx="1689839" cy="144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4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Audio Processing Algorithms have in Common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Process Input Samples to Produce Output Samples</a:t>
            </a:r>
            <a:endParaRPr lang="en-US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869626"/>
              </p:ext>
            </p:extLst>
          </p:nvPr>
        </p:nvGraphicFramePr>
        <p:xfrm>
          <a:off x="1979159" y="1645116"/>
          <a:ext cx="51530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Visio" r:id="rId3" imgW="5152907" imgH="742950" progId="Visio.Drawing.15">
                  <p:embed/>
                </p:oleObj>
              </mc:Choice>
              <mc:Fallback>
                <p:oleObj name="Visio" r:id="rId3" imgW="5152907" imgH="742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159" y="1645116"/>
                        <a:ext cx="5153025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09772" y="2798482"/>
            <a:ext cx="8569325" cy="252000"/>
          </a:xfrm>
        </p:spPr>
        <p:txBody>
          <a:bodyPr/>
          <a:lstStyle/>
          <a:p>
            <a:r>
              <a:rPr lang="en-US" dirty="0" smtClean="0"/>
              <a:t>Process Input Samples to Produce Output Samples </a:t>
            </a:r>
            <a:r>
              <a:rPr lang="en-US" dirty="0" smtClean="0">
                <a:solidFill>
                  <a:srgbClr val="FF0000"/>
                </a:solidFill>
              </a:rPr>
              <a:t>in Real-time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537125"/>
              </p:ext>
            </p:extLst>
          </p:nvPr>
        </p:nvGraphicFramePr>
        <p:xfrm>
          <a:off x="1962824" y="4104455"/>
          <a:ext cx="515302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Visio" r:id="rId5" imgW="5152907" imgH="2133736" progId="Visio.Drawing.15">
                  <p:embed/>
                </p:oleObj>
              </mc:Choice>
              <mc:Fallback>
                <p:oleObj name="Visio" r:id="rId5" imgW="5152907" imgH="213373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62824" y="4104455"/>
                        <a:ext cx="5153025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87338" y="3382912"/>
                <a:ext cx="8569325" cy="1972800"/>
              </a:xfrm>
            </p:spPr>
            <p:txBody>
              <a:bodyPr/>
              <a:lstStyle/>
              <a:p>
                <a:r>
                  <a:rPr lang="en-US" dirty="0" smtClean="0"/>
                  <a:t>Buffer-by-buffer processing, </a:t>
                </a:r>
                <a:r>
                  <a:rPr lang="en-US" dirty="0" err="1" smtClean="0"/>
                  <a:t>buffersize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Run core processing function </a:t>
                </a:r>
                <a:r>
                  <a:rPr lang="en-US" b="1" dirty="0" smtClean="0"/>
                  <a:t>infinite number of times</a:t>
                </a:r>
                <a:endParaRPr lang="en-US" b="1" dirty="0"/>
              </a:p>
            </p:txBody>
          </p:sp>
        </mc:Choice>
        <mc:Fallback>
          <p:sp>
            <p:nvSpPr>
              <p:cNvPr id="9" name="Text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87338" y="3382912"/>
                <a:ext cx="8569325" cy="1972800"/>
              </a:xfrm>
              <a:blipFill rotWithShape="1">
                <a:blip r:embed="rId7"/>
                <a:stretch>
                  <a:fillRect l="-1494" t="-40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9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Debug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Setting a Breakpoint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Request to stop in processing callback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Restart processing</a:t>
            </a:r>
            <a:endParaRPr lang="en-US" dirty="0" smtClean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220" y="1009929"/>
            <a:ext cx="2624447" cy="348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5789219" y="2535175"/>
            <a:ext cx="1478479" cy="1318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46" y="2967915"/>
            <a:ext cx="2858613" cy="305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Ellipse 23"/>
          <p:cNvSpPr/>
          <p:nvPr/>
        </p:nvSpPr>
        <p:spPr>
          <a:xfrm>
            <a:off x="1616714" y="5685196"/>
            <a:ext cx="508969" cy="192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Ellipse 24"/>
          <p:cNvSpPr/>
          <p:nvPr/>
        </p:nvSpPr>
        <p:spPr>
          <a:xfrm>
            <a:off x="7384303" y="2444858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Ellipse 25"/>
          <p:cNvSpPr/>
          <p:nvPr/>
        </p:nvSpPr>
        <p:spPr>
          <a:xfrm>
            <a:off x="2166675" y="5599978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Debug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Stepping Through the Code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63" y="1589198"/>
            <a:ext cx="5248894" cy="432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1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Debug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How to Cleanly Stop Debugging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250" y="2185061"/>
            <a:ext cx="4421121" cy="364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" y="1611327"/>
            <a:ext cx="4022395" cy="429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97645" y="5706004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1307715" y="5437250"/>
            <a:ext cx="543407" cy="249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311672" y="1926259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8250867" y="2620818"/>
            <a:ext cx="543407" cy="573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45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2" y="2988090"/>
            <a:ext cx="5441170" cy="298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Left-Right-Panning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Specifying the Processing Configuration</a:t>
            </a:r>
          </a:p>
          <a:p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Right place: implementation of callback called before processing starts: </a:t>
            </a:r>
            <a:br>
              <a:rPr lang="en-US" dirty="0" smtClean="0"/>
            </a:b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600" dirty="0" smtClean="0"/>
              <a:t>					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jvxStartOffline_local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82" y="3122279"/>
            <a:ext cx="3986511" cy="191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854678" y="3270654"/>
            <a:ext cx="306739" cy="341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/>
          <p:cNvSpPr/>
          <p:nvPr/>
        </p:nvSpPr>
        <p:spPr>
          <a:xfrm>
            <a:off x="4737708" y="3933869"/>
            <a:ext cx="1401839" cy="227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3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Left-Right-Panning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Initialization of Processing Parameters 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parameter </a:t>
            </a:r>
            <a:r>
              <a:rPr lang="en-US" dirty="0" smtClean="0">
                <a:solidFill>
                  <a:srgbClr val="FF0000"/>
                </a:solidFill>
              </a:rPr>
              <a:t>ANGLE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CFAC t</a:t>
            </a:r>
            <a:r>
              <a:rPr lang="en-US" dirty="0" smtClean="0"/>
              <a:t>o global </a:t>
            </a:r>
            <a:br>
              <a:rPr lang="en-US" dirty="0" smtClean="0"/>
            </a:br>
            <a:r>
              <a:rPr lang="en-US" dirty="0" smtClean="0"/>
              <a:t>variable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inProcessing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initial values</a:t>
            </a:r>
            <a:endParaRPr lang="en-US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1" y="2749850"/>
            <a:ext cx="6330289" cy="347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509967" y="5545906"/>
            <a:ext cx="1922374" cy="500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4" t="13749" r="13828" b="9862"/>
          <a:stretch/>
        </p:blipFill>
        <p:spPr bwMode="auto">
          <a:xfrm>
            <a:off x="5745134" y="1009650"/>
            <a:ext cx="2998816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3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3" y="2380889"/>
            <a:ext cx="6855339" cy="376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Left-Right-Panning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Modify Signals in Processing Loop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channel specific gain factors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Apply to each channel</a:t>
            </a:r>
            <a:endParaRPr lang="en-US" dirty="0" smtClean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4" t="13749" r="13828" b="9862"/>
          <a:stretch/>
        </p:blipFill>
        <p:spPr bwMode="auto">
          <a:xfrm>
            <a:off x="5745134" y="1009650"/>
            <a:ext cx="2998816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389203" y="4263605"/>
            <a:ext cx="2431635" cy="1265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4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Left-Right-Panning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Listen to the Output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a Headphone!</a:t>
            </a:r>
            <a:endParaRPr lang="en-US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528" y="1121434"/>
            <a:ext cx="4775029" cy="510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7522739" y="4035525"/>
            <a:ext cx="655103" cy="26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2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6" y="2305990"/>
            <a:ext cx="6557513" cy="360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RTProc</a:t>
            </a:r>
            <a:r>
              <a:rPr lang="de-DE" dirty="0" smtClean="0"/>
              <a:t> Host in </a:t>
            </a:r>
            <a:r>
              <a:rPr lang="de-DE" dirty="0" err="1" smtClean="0"/>
              <a:t>Matlab</a:t>
            </a:r>
            <a:r>
              <a:rPr lang="de-DE" dirty="0" smtClean="0"/>
              <a:t> Environment – </a:t>
            </a:r>
            <a:r>
              <a:rPr lang="de-DE" dirty="0" err="1" smtClean="0"/>
              <a:t>Left-Right-Panning</a:t>
            </a:r>
            <a:r>
              <a:rPr lang="de-DE" dirty="0" smtClean="0"/>
              <a:t> (V)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Circulating</a:t>
            </a:r>
            <a:r>
              <a:rPr lang="de-DE" dirty="0" smtClean="0"/>
              <a:t>“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/>
              <a:t>Input Source</a:t>
            </a:r>
            <a:endParaRPr lang="de-DE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4" t="13749" r="13828" b="9862"/>
          <a:stretch/>
        </p:blipFill>
        <p:spPr bwMode="auto">
          <a:xfrm>
            <a:off x="5745134" y="1009650"/>
            <a:ext cx="2998816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302943" y="4047955"/>
            <a:ext cx="3958506" cy="1265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Left-Right-Panning (VI)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Listen to the Output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a Headphone!</a:t>
            </a:r>
            <a:endParaRPr lang="en-US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528" y="1121434"/>
            <a:ext cx="4775029" cy="510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7522739" y="4035525"/>
            <a:ext cx="655103" cy="26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utoShape 2" descr="Bildergebnis für c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Bildergebnis für coo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5846" name="Picture 6" descr="Bildergebnis für c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20" y="3508165"/>
            <a:ext cx="202882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31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– Left-Right-Panning (VII)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Shutting Down the Host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27" y="1449238"/>
            <a:ext cx="4468130" cy="477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8238732" y="1378589"/>
            <a:ext cx="655103" cy="269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utoShape 2" descr="Bildergebnis für c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Bildergebnis für coo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Just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figure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64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This Workshop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Create Your First Real-time Audio Processing Application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Signal Processing Core Functionality with Graphical User Interface (GUI)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33" y="2163194"/>
            <a:ext cx="2818039" cy="246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299852"/>
              </p:ext>
            </p:extLst>
          </p:nvPr>
        </p:nvGraphicFramePr>
        <p:xfrm>
          <a:off x="2594202" y="5031054"/>
          <a:ext cx="1953985" cy="1064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Visio" r:id="rId4" imgW="3914919" imgH="2133736" progId="Visio.Drawing.15">
                  <p:embed/>
                </p:oleObj>
              </mc:Choice>
              <mc:Fallback>
                <p:oleObj name="Visio" r:id="rId4" imgW="3914919" imgH="213373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4202" y="5031054"/>
                        <a:ext cx="1953985" cy="1064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feil nach oben und unten 5"/>
          <p:cNvSpPr/>
          <p:nvPr/>
        </p:nvSpPr>
        <p:spPr>
          <a:xfrm>
            <a:off x="3452128" y="4625068"/>
            <a:ext cx="184376" cy="428625"/>
          </a:xfrm>
          <a:prstGeom prst="up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898571" y="4255736"/>
            <a:ext cx="25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anose="020F0502020204030204" pitchFamily="34" charset="0"/>
              </a:rPr>
              <a:t>Control &amp; Monitoring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001987" y="5722586"/>
            <a:ext cx="25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anose="020F0502020204030204" pitchFamily="34" charset="0"/>
              </a:rPr>
              <a:t>Core Processing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626258" y="3110746"/>
            <a:ext cx="18361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User Interaction</a:t>
            </a:r>
            <a:endParaRPr lang="en-US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626258" y="5337718"/>
            <a:ext cx="18361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Signal Processing</a:t>
            </a:r>
            <a:endParaRPr lang="en-US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7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Part IV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748434" y="3184907"/>
            <a:ext cx="4851438" cy="674574"/>
          </a:xfrm>
        </p:spPr>
        <p:txBody>
          <a:bodyPr/>
          <a:lstStyle/>
          <a:p>
            <a:r>
              <a:rPr lang="de-DE" sz="2400" dirty="0" smtClean="0"/>
              <a:t>Real-time </a:t>
            </a:r>
            <a:r>
              <a:rPr lang="de-DE" sz="2400" dirty="0" err="1" smtClean="0"/>
              <a:t>Matlab</a:t>
            </a:r>
            <a:r>
              <a:rPr lang="de-DE" sz="2400" dirty="0" smtClean="0"/>
              <a:t> Implementation</a:t>
            </a:r>
            <a:endParaRPr lang="de-DE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7" t="17316" r="12886" b="10281"/>
          <a:stretch/>
        </p:blipFill>
        <p:spPr bwMode="auto">
          <a:xfrm>
            <a:off x="4381995" y="118753"/>
            <a:ext cx="4675741" cy="2578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5745936" y="2196937"/>
            <a:ext cx="391886" cy="3681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2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3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Host for Real-time Processing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!! STOP OFFLINE MATLAB HOST BEFORE YOU START THE REAL-TIME HOST !!</a:t>
            </a:r>
          </a:p>
          <a:p>
            <a:endParaRPr lang="en-US" dirty="0" smtClean="0"/>
          </a:p>
          <a:p>
            <a:r>
              <a:rPr lang="en-US" dirty="0" smtClean="0"/>
              <a:t>Start Real-time Host  </a:t>
            </a:r>
            <a:br>
              <a:rPr lang="en-US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jvxHost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rt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-audio', '--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config.jvx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'--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jvxdir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jvxComponents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2" y="2670863"/>
            <a:ext cx="4859194" cy="287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88" y="2670863"/>
            <a:ext cx="3085665" cy="328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99" y="4848359"/>
            <a:ext cx="2750994" cy="139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0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35359"/>
              </p:ext>
            </p:extLst>
          </p:nvPr>
        </p:nvGraphicFramePr>
        <p:xfrm>
          <a:off x="885644" y="1762817"/>
          <a:ext cx="7231812" cy="401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2" name="Visio" r:id="rId3" imgW="9296553" imgH="5162686" progId="Visio.Drawing.15">
                  <p:embed/>
                </p:oleObj>
              </mc:Choice>
              <mc:Fallback>
                <p:oleObj name="Visio" r:id="rId3" imgW="9296553" imgH="516268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644" y="1762817"/>
                        <a:ext cx="7231812" cy="4015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 - Explained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we Plan to Realize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99" y="735219"/>
            <a:ext cx="3757814" cy="163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5325693" y="1562275"/>
            <a:ext cx="1687089" cy="1078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 flipH="1" flipV="1">
            <a:off x="5198899" y="2372036"/>
            <a:ext cx="516102" cy="828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Data flow diagram</a:t>
            </a:r>
            <a:endParaRPr lang="en-US" dirty="0" smtClean="0"/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91" y="2922871"/>
            <a:ext cx="1689960" cy="179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llipse 15"/>
          <p:cNvSpPr/>
          <p:nvPr/>
        </p:nvSpPr>
        <p:spPr>
          <a:xfrm>
            <a:off x="2040194" y="4160378"/>
            <a:ext cx="805543" cy="157852"/>
          </a:xfrm>
          <a:prstGeom prst="ellipse">
            <a:avLst/>
          </a:prstGeom>
          <a:noFill/>
          <a:ln>
            <a:solidFill>
              <a:srgbClr val="005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2845737" y="4033222"/>
            <a:ext cx="655123" cy="206082"/>
          </a:xfrm>
          <a:prstGeom prst="straightConnector1">
            <a:avLst/>
          </a:prstGeom>
          <a:ln>
            <a:solidFill>
              <a:srgbClr val="00549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8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Host for Real-time Processing - Configuration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Real-time Host very Similar to Offline Host</a:t>
            </a:r>
            <a:endParaRPr lang="en-US" dirty="0" smtClean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1962380"/>
            <a:ext cx="3784404" cy="402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951449" y="4806656"/>
            <a:ext cx="3862155" cy="688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good thing: we use the </a:t>
            </a:r>
            <a:br>
              <a:rPr lang="en-US" dirty="0" smtClean="0"/>
            </a:br>
            <a:r>
              <a:rPr lang="en-US" dirty="0" smtClean="0"/>
              <a:t>same configuration file as before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bad Thing: we need to </a:t>
            </a:r>
            <a:br>
              <a:rPr lang="en-US" dirty="0" smtClean="0"/>
            </a:br>
            <a:r>
              <a:rPr lang="en-US" dirty="0" smtClean="0"/>
              <a:t>configure the audio device</a:t>
            </a:r>
            <a:br>
              <a:rPr lang="en-US" dirty="0" smtClean="0"/>
            </a:b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0" name="Ellipse 9"/>
          <p:cNvSpPr/>
          <p:nvPr/>
        </p:nvSpPr>
        <p:spPr>
          <a:xfrm>
            <a:off x="6429434" y="4835137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6606373" y="3063846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Host for Real-time Processing – The Used Hardware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Hardware Setup</a:t>
            </a:r>
            <a:endParaRPr lang="en-US" dirty="0" smtClean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Soundcard in use: </a:t>
            </a:r>
            <a:r>
              <a:rPr lang="en-US" i="1" dirty="0" err="1" smtClean="0"/>
              <a:t>Behringer</a:t>
            </a:r>
            <a:r>
              <a:rPr lang="en-US" i="1" dirty="0" smtClean="0"/>
              <a:t> UCA 202</a:t>
            </a:r>
          </a:p>
          <a:p>
            <a:pPr lvl="1"/>
            <a:r>
              <a:rPr lang="en-US" dirty="0" smtClean="0"/>
              <a:t>2 Input Channels</a:t>
            </a:r>
          </a:p>
          <a:p>
            <a:pPr lvl="1"/>
            <a:r>
              <a:rPr lang="en-US" dirty="0" smtClean="0"/>
              <a:t>2 Output Channels</a:t>
            </a:r>
          </a:p>
          <a:p>
            <a:pPr lvl="1"/>
            <a:r>
              <a:rPr lang="en-US" dirty="0" smtClean="0"/>
              <a:t>Medium Quality Audio I/O</a:t>
            </a:r>
          </a:p>
          <a:p>
            <a:pPr lvl="1"/>
            <a:r>
              <a:rPr lang="en-US" dirty="0" smtClean="0"/>
              <a:t>Low Price!</a:t>
            </a:r>
          </a:p>
          <a:p>
            <a:pPr lvl="1"/>
            <a:r>
              <a:rPr lang="en-US" dirty="0" smtClean="0"/>
              <a:t>ASIO Driver available</a:t>
            </a:r>
          </a:p>
          <a:p>
            <a:pPr lvl="1"/>
            <a:r>
              <a:rPr lang="en-US" dirty="0" smtClean="0"/>
              <a:t>Device to rated as „ok for most applications“</a:t>
            </a:r>
            <a:br>
              <a:rPr lang="en-US" dirty="0" smtClean="0"/>
            </a:b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211" y="1779318"/>
            <a:ext cx="269081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10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Host for Real-time Processing – Hardware Setup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Configure Technology and Device</a:t>
            </a:r>
            <a:endParaRPr lang="en-US" dirty="0" smtClean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„JVX ASIO Audio Technology“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„BEHRINGER USB AUDIO“</a:t>
            </a:r>
            <a:br>
              <a:rPr lang="en-US" dirty="0" smtClean="0"/>
            </a:b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3"/>
          <a:stretch/>
        </p:blipFill>
        <p:spPr bwMode="auto">
          <a:xfrm>
            <a:off x="5305017" y="1166328"/>
            <a:ext cx="3145366" cy="93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1" b="36052"/>
          <a:stretch/>
        </p:blipFill>
        <p:spPr bwMode="auto">
          <a:xfrm>
            <a:off x="5301963" y="2208385"/>
            <a:ext cx="3148420" cy="125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7801034" y="1268105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Ellipse 10"/>
          <p:cNvSpPr/>
          <p:nvPr/>
        </p:nvSpPr>
        <p:spPr>
          <a:xfrm>
            <a:off x="7801034" y="2317714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0" b="30471"/>
          <a:stretch/>
        </p:blipFill>
        <p:spPr bwMode="auto">
          <a:xfrm>
            <a:off x="2479443" y="3674865"/>
            <a:ext cx="4199849" cy="181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platzhalter 3"/>
          <p:cNvSpPr txBox="1">
            <a:spLocks/>
          </p:cNvSpPr>
          <p:nvPr/>
        </p:nvSpPr>
        <p:spPr>
          <a:xfrm>
            <a:off x="2094440" y="5744967"/>
            <a:ext cx="5481999" cy="41713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/>
              <a:t>2 input channels &amp; 2 output channels available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5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Host for Real-time Processing – Hardware Setup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 us make Life a Little More Easy</a:t>
            </a:r>
            <a:endParaRPr lang="en-US" dirty="0" smtClean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There is no external data source connected to the USB soundcard</a:t>
            </a:r>
          </a:p>
          <a:p>
            <a:pPr>
              <a:buFont typeface="Wingdings" panose="05000000000000000000" pitchFamily="2" charset="2"/>
              <a:buChar char="ð"/>
            </a:pPr>
            <a:r>
              <a:rPr lang="en-US" dirty="0" smtClean="0"/>
              <a:t>Let us use a „file input channel“ instead of a real input channel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74" y="2518917"/>
            <a:ext cx="3441653" cy="366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llipse 12"/>
          <p:cNvSpPr/>
          <p:nvPr/>
        </p:nvSpPr>
        <p:spPr>
          <a:xfrm>
            <a:off x="1547373" y="2642282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Ellipse 13"/>
          <p:cNvSpPr/>
          <p:nvPr/>
        </p:nvSpPr>
        <p:spPr>
          <a:xfrm>
            <a:off x="1836389" y="3003738"/>
            <a:ext cx="189894" cy="153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67" y="3174523"/>
            <a:ext cx="4085289" cy="195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7350075" y="3157271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0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Host for Real-time Processing – Hardware Setup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Choose „Virtual Input Channel“ as Input for Panning</a:t>
            </a:r>
            <a:endParaRPr lang="en-US" dirty="0" smtClean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File is listed in „Input Files“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Corresponding channels are </a:t>
            </a:r>
            <a:br>
              <a:rPr lang="en-US" dirty="0" smtClean="0"/>
            </a:br>
            <a:r>
              <a:rPr lang="en-US" dirty="0" smtClean="0"/>
              <a:t>listed in „Input Channels“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Only the „virtual input channel“ </a:t>
            </a:r>
            <a:br>
              <a:rPr lang="en-US" dirty="0" smtClean="0"/>
            </a:br>
            <a:r>
              <a:rPr lang="en-US" dirty="0" smtClean="0"/>
              <a:t>should be active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90" y="1549429"/>
            <a:ext cx="4292452" cy="456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6326407" y="2193708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Ellipse 15"/>
          <p:cNvSpPr/>
          <p:nvPr/>
        </p:nvSpPr>
        <p:spPr>
          <a:xfrm>
            <a:off x="5478143" y="3674071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" name="Ellipse 16"/>
          <p:cNvSpPr/>
          <p:nvPr/>
        </p:nvSpPr>
        <p:spPr>
          <a:xfrm>
            <a:off x="6459237" y="3358367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8" name="Textplatzhalter 3"/>
          <p:cNvSpPr txBox="1">
            <a:spLocks/>
          </p:cNvSpPr>
          <p:nvPr/>
        </p:nvSpPr>
        <p:spPr>
          <a:xfrm>
            <a:off x="720960" y="5327835"/>
            <a:ext cx="3600875" cy="41713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/>
              <a:t>Ready for processing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8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Host for Real-time Processing – Hardware Setup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Start Processing</a:t>
            </a:r>
            <a:endParaRPr lang="en-US" dirty="0" smtClean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Connect a headphone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Push the „start“ button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245" y="807768"/>
            <a:ext cx="269081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Ellipse 10"/>
          <p:cNvSpPr/>
          <p:nvPr/>
        </p:nvSpPr>
        <p:spPr>
          <a:xfrm>
            <a:off x="7331415" y="1719803"/>
            <a:ext cx="189894" cy="153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llipse 12"/>
          <p:cNvSpPr/>
          <p:nvPr/>
        </p:nvSpPr>
        <p:spPr>
          <a:xfrm>
            <a:off x="7521309" y="1715484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776" y="2750868"/>
            <a:ext cx="3275399" cy="348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8311435" y="5918525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19" name="Textplatzhalter 3"/>
          <p:cNvSpPr txBox="1">
            <a:spLocks/>
          </p:cNvSpPr>
          <p:nvPr/>
        </p:nvSpPr>
        <p:spPr>
          <a:xfrm>
            <a:off x="350024" y="4941919"/>
            <a:ext cx="3600875" cy="41713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err="1" smtClean="0"/>
              <a:t>Matlab</a:t>
            </a:r>
            <a:r>
              <a:rPr lang="en-US" dirty="0" smtClean="0"/>
              <a:t> runs in real-time!!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Host for Real-time Processing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 smtClean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Matlab</a:t>
            </a:r>
            <a:r>
              <a:rPr lang="en-US" dirty="0" smtClean="0"/>
              <a:t> operates in real-time!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Hear some artefacts from time to time</a:t>
            </a:r>
            <a:br>
              <a:rPr lang="en-US" dirty="0" smtClean="0"/>
            </a:br>
            <a:r>
              <a:rPr lang="en-US" dirty="0" smtClean="0"/>
              <a:t>due to losses of frames – in case user</a:t>
            </a:r>
            <a:br>
              <a:rPr lang="en-US" dirty="0" smtClean="0"/>
            </a:br>
            <a:r>
              <a:rPr lang="en-US" dirty="0" smtClean="0"/>
              <a:t>moves windows around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Artefacts due to lost buffers – which</a:t>
            </a:r>
            <a:br>
              <a:rPr lang="en-US" dirty="0" smtClean="0"/>
            </a:br>
            <a:r>
              <a:rPr lang="en-US" dirty="0" smtClean="0"/>
              <a:t>cannot be prevented due to single</a:t>
            </a:r>
            <a:br>
              <a:rPr lang="en-US" dirty="0" smtClean="0"/>
            </a:br>
            <a:r>
              <a:rPr lang="en-US" dirty="0" smtClean="0"/>
              <a:t>threading only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19" name="Textplatzhalter 3"/>
          <p:cNvSpPr txBox="1">
            <a:spLocks/>
          </p:cNvSpPr>
          <p:nvPr/>
        </p:nvSpPr>
        <p:spPr>
          <a:xfrm>
            <a:off x="350024" y="4941919"/>
            <a:ext cx="3600875" cy="41713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/>
              <a:t>We better switch to C/C++!!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55" y="1115617"/>
            <a:ext cx="3956507" cy="420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lipse 11"/>
          <p:cNvSpPr/>
          <p:nvPr/>
        </p:nvSpPr>
        <p:spPr>
          <a:xfrm>
            <a:off x="6452558" y="4899832"/>
            <a:ext cx="1052423" cy="2501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llipse 14"/>
          <p:cNvSpPr/>
          <p:nvPr/>
        </p:nvSpPr>
        <p:spPr>
          <a:xfrm>
            <a:off x="6801829" y="5136126"/>
            <a:ext cx="353879" cy="315704"/>
          </a:xfrm>
          <a:prstGeom prst="ellipse">
            <a:avLst/>
          </a:prstGeom>
          <a:solidFill>
            <a:srgbClr val="0098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10" name="Textplatzhalter 3"/>
          <p:cNvSpPr txBox="1">
            <a:spLocks/>
          </p:cNvSpPr>
          <p:nvPr/>
        </p:nvSpPr>
        <p:spPr>
          <a:xfrm>
            <a:off x="1833767" y="5759776"/>
            <a:ext cx="5671214" cy="41713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>
                <a:solidFill>
                  <a:srgbClr val="FF0000"/>
                </a:solidFill>
              </a:rPr>
              <a:t>Do not forget to shutdown real-time </a:t>
            </a:r>
            <a:r>
              <a:rPr lang="en-US" dirty="0" err="1" smtClean="0">
                <a:solidFill>
                  <a:srgbClr val="FF0000"/>
                </a:solidFill>
              </a:rPr>
              <a:t>Matlab</a:t>
            </a:r>
            <a:r>
              <a:rPr lang="en-US" dirty="0" smtClean="0">
                <a:solidFill>
                  <a:srgbClr val="FF0000"/>
                </a:solidFill>
              </a:rPr>
              <a:t> host!!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575947" y="1050916"/>
            <a:ext cx="405755" cy="2501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4978854" y="2163536"/>
            <a:ext cx="2427514" cy="36167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1274989" y="2163536"/>
            <a:ext cx="3641272" cy="3616778"/>
          </a:xfrm>
          <a:prstGeom prst="rect">
            <a:avLst/>
          </a:prstGeom>
          <a:solidFill>
            <a:srgbClr val="FD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Learn?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1" dirty="0" smtClean="0"/>
              <a:t>Propagate through typical development phases …</a:t>
            </a:r>
            <a:endParaRPr lang="en-US" b="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02" y="2783679"/>
            <a:ext cx="2028164" cy="177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341223"/>
              </p:ext>
            </p:extLst>
          </p:nvPr>
        </p:nvGraphicFramePr>
        <p:xfrm>
          <a:off x="5420407" y="4696318"/>
          <a:ext cx="1406298" cy="76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" name="Visio" r:id="rId4" imgW="3914919" imgH="2133736" progId="Visio.Drawing.15">
                  <p:embed/>
                </p:oleObj>
              </mc:Choice>
              <mc:Fallback>
                <p:oleObj name="Visio" r:id="rId4" imgW="3914919" imgH="213373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0407" y="4696318"/>
                        <a:ext cx="1406298" cy="76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>
          <a:xfrm>
            <a:off x="326571" y="5861962"/>
            <a:ext cx="8450036" cy="8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817180" y="5870121"/>
            <a:ext cx="204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 smtClean="0">
                <a:latin typeface="Calibri" panose="020F0502020204030204" pitchFamily="34" charset="0"/>
              </a:rPr>
              <a:t>Development Timeline</a:t>
            </a:r>
            <a:endParaRPr lang="de-DE" sz="1600" i="1" dirty="0">
              <a:latin typeface="Calibri" panose="020F0502020204030204" pitchFamily="34" charset="0"/>
            </a:endParaRPr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54281"/>
              </p:ext>
            </p:extLst>
          </p:nvPr>
        </p:nvGraphicFramePr>
        <p:xfrm>
          <a:off x="3375926" y="4693105"/>
          <a:ext cx="14065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" name="Visio" r:id="rId6" imgW="3914919" imgH="2133736" progId="Visio.Drawing.15">
                  <p:embed/>
                </p:oleObj>
              </mc:Choice>
              <mc:Fallback>
                <p:oleObj name="Visio" r:id="rId6" imgW="3914919" imgH="2133736" progId="Visio.Drawing.15">
                  <p:embed/>
                  <p:pic>
                    <p:nvPicPr>
                      <p:cNvPr id="0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926" y="4693105"/>
                        <a:ext cx="14065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413345"/>
              </p:ext>
            </p:extLst>
          </p:nvPr>
        </p:nvGraphicFramePr>
        <p:xfrm>
          <a:off x="1397456" y="4733557"/>
          <a:ext cx="1673645" cy="69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" name="Visio" r:id="rId7" imgW="5153040" imgH="2133720" progId="Visio.Drawing.15">
                  <p:embed/>
                </p:oleObj>
              </mc:Choice>
              <mc:Fallback>
                <p:oleObj name="Visio" r:id="rId7" imgW="5153040" imgH="21337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97456" y="4733557"/>
                        <a:ext cx="1673645" cy="692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1274989" y="2163536"/>
            <a:ext cx="97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Calibri" panose="020F0502020204030204" pitchFamily="34" charset="0"/>
              </a:rPr>
              <a:t>Matlab</a:t>
            </a:r>
            <a:endParaRPr lang="en-US" sz="1600" i="1" dirty="0">
              <a:latin typeface="Calibri" panose="020F050202020403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053690" y="2179083"/>
            <a:ext cx="97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C/C++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Part V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748434" y="3184907"/>
            <a:ext cx="4851438" cy="674574"/>
          </a:xfrm>
        </p:spPr>
        <p:txBody>
          <a:bodyPr/>
          <a:lstStyle/>
          <a:p>
            <a:r>
              <a:rPr lang="de-DE" sz="2400" dirty="0" smtClean="0"/>
              <a:t>Offline C/C++ Implementation</a:t>
            </a:r>
            <a:endParaRPr lang="de-DE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7" t="17316" r="12886" b="10281"/>
          <a:stretch/>
        </p:blipFill>
        <p:spPr bwMode="auto">
          <a:xfrm>
            <a:off x="4381995" y="118753"/>
            <a:ext cx="4675741" cy="2578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5941879" y="2196937"/>
            <a:ext cx="391886" cy="3681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2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2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Implementation of the New Algorithm in C/C++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Matlab</a:t>
            </a:r>
            <a:r>
              <a:rPr lang="en-US" dirty="0" smtClean="0"/>
              <a:t> Host in the Runtime Environment</a:t>
            </a:r>
            <a:endParaRPr lang="en-US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02777" y="1756073"/>
            <a:ext cx="8569325" cy="3194050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Double-click </a:t>
            </a:r>
            <a:r>
              <a:rPr lang="en-US" dirty="0" err="1" smtClean="0">
                <a:cs typeface="Courier New" panose="02070309020205020404" pitchFamily="49" charset="0"/>
              </a:rPr>
              <a:t>Matlab</a:t>
            </a:r>
            <a:r>
              <a:rPr lang="en-US" dirty="0" smtClean="0">
                <a:cs typeface="Courier New" panose="02070309020205020404" pitchFamily="49" charset="0"/>
              </a:rPr>
              <a:t> start script</a:t>
            </a: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2744128"/>
            <a:ext cx="7549842" cy="328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809904" y="5012730"/>
            <a:ext cx="2052050" cy="162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5937661" y="2374796"/>
            <a:ext cx="26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Runtime Environment</a:t>
            </a:r>
            <a:endParaRPr lang="en-US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C/C++ Implementation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Start Offline Host at First: </a:t>
            </a:r>
            <a:br>
              <a:rPr lang="en-US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jvxHost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('off-audio', '--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config.jvx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'--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jvxdir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jvxComponents</a:t>
            </a:r>
            <a:r>
              <a:rPr lang="en-US" sz="14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2" y="2633472"/>
            <a:ext cx="4769498" cy="282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65098" y="5836368"/>
            <a:ext cx="8104460" cy="3746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ð"/>
            </a:pPr>
            <a:r>
              <a:rPr lang="en-US" dirty="0" smtClean="0">
                <a:cs typeface="Courier New" panose="02070309020205020404" pitchFamily="49" charset="0"/>
              </a:rPr>
              <a:t>C/C++ implementation at first to be evaluated within </a:t>
            </a:r>
            <a:r>
              <a:rPr lang="en-US" dirty="0" err="1" smtClean="0">
                <a:cs typeface="Courier New" panose="02070309020205020404" pitchFamily="49" charset="0"/>
              </a:rPr>
              <a:t>Matlab</a:t>
            </a:r>
            <a:r>
              <a:rPr lang="en-US" dirty="0" smtClean="0">
                <a:cs typeface="Courier New" panose="02070309020205020404" pitchFamily="49" charset="0"/>
              </a:rPr>
              <a:t> Environment</a:t>
            </a: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255" y="2018228"/>
            <a:ext cx="3374039" cy="360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0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C/C++ Implementation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Matlab</a:t>
            </a:r>
            <a:r>
              <a:rPr lang="en-US" dirty="0" smtClean="0"/>
              <a:t> Host, Select C/C++ Version of New Algorithm</a:t>
            </a: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Component „My New Algorithm“</a:t>
            </a:r>
          </a:p>
          <a:p>
            <a:endParaRPr lang="en-US" dirty="0" smtClean="0"/>
          </a:p>
          <a:p>
            <a:r>
              <a:rPr lang="en-US" dirty="0" smtClean="0"/>
              <a:t>Let us see how that links to the project!</a:t>
            </a:r>
            <a:endParaRPr 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62" y="1566719"/>
            <a:ext cx="4240650" cy="452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6686520" y="4715063"/>
            <a:ext cx="2052050" cy="315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C/C++ Programming Explained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we Plan to Do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Data flow diagram</a:t>
            </a:r>
            <a:endParaRPr lang="en-US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142765"/>
              </p:ext>
            </p:extLst>
          </p:nvPr>
        </p:nvGraphicFramePr>
        <p:xfrm>
          <a:off x="300938" y="2790981"/>
          <a:ext cx="4853943" cy="33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0" name="Visio" r:id="rId3" imgW="5781499" imgH="4038464" progId="Visio.Drawing.15">
                  <p:embed/>
                </p:oleObj>
              </mc:Choice>
              <mc:Fallback>
                <p:oleObj name="Visio" r:id="rId3" imgW="5781499" imgH="40384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938" y="2790981"/>
                        <a:ext cx="4853943" cy="33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27" y="3338423"/>
            <a:ext cx="1813513" cy="193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08" y="841310"/>
            <a:ext cx="3657871" cy="249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llipse 16"/>
          <p:cNvSpPr/>
          <p:nvPr/>
        </p:nvSpPr>
        <p:spPr>
          <a:xfrm>
            <a:off x="5720362" y="2124444"/>
            <a:ext cx="1137638" cy="157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Gerade Verbindung 6"/>
          <p:cNvCxnSpPr>
            <a:endCxn id="17" idx="3"/>
          </p:cNvCxnSpPr>
          <p:nvPr/>
        </p:nvCxnSpPr>
        <p:spPr>
          <a:xfrm flipV="1">
            <a:off x="4951562" y="2259179"/>
            <a:ext cx="935403" cy="1010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33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C/C++ Programming Explained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 us Review some Code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Signal processing functionality encapsulated by C++ class</a:t>
            </a:r>
            <a:endParaRPr lang="en-US" dirty="0" smtClean="0"/>
          </a:p>
        </p:txBody>
      </p:sp>
      <p:sp>
        <p:nvSpPr>
          <p:cNvPr id="15" name="Textplatzhalter 3"/>
          <p:cNvSpPr txBox="1">
            <a:spLocks/>
          </p:cNvSpPr>
          <p:nvPr/>
        </p:nvSpPr>
        <p:spPr>
          <a:xfrm>
            <a:off x="565098" y="5836368"/>
            <a:ext cx="8104460" cy="37465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>
                <a:cs typeface="Courier New" panose="02070309020205020404" pitchFamily="49" charset="0"/>
              </a:rPr>
              <a:t>Processing class derived from existing class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CjvxAudioNode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0" y="2200945"/>
            <a:ext cx="7662042" cy="35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llipse 13"/>
          <p:cNvSpPr/>
          <p:nvPr/>
        </p:nvSpPr>
        <p:spPr>
          <a:xfrm>
            <a:off x="199147" y="3248850"/>
            <a:ext cx="2086544" cy="157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C/C++ Programming Explained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Inheritance Graph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CjvxAuNMyAlgorithm</a:t>
            </a:r>
            <a:r>
              <a:rPr lang="en-US" dirty="0" smtClean="0"/>
              <a:t>: Place for your Algorithm!</a:t>
            </a:r>
            <a:endParaRPr lang="en-US" dirty="0" smtClean="0"/>
          </a:p>
        </p:txBody>
      </p:sp>
      <p:sp>
        <p:nvSpPr>
          <p:cNvPr id="15" name="Textplatzhalter 3"/>
          <p:cNvSpPr txBox="1">
            <a:spLocks/>
          </p:cNvSpPr>
          <p:nvPr/>
        </p:nvSpPr>
        <p:spPr>
          <a:xfrm>
            <a:off x="565098" y="5836368"/>
            <a:ext cx="8104460" cy="37465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>
                <a:cs typeface="Courier New" panose="02070309020205020404" pitchFamily="49" charset="0"/>
              </a:rPr>
              <a:t>Principally: no need to write a single line of code to start!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456309"/>
              </p:ext>
            </p:extLst>
          </p:nvPr>
        </p:nvGraphicFramePr>
        <p:xfrm>
          <a:off x="565098" y="2331288"/>
          <a:ext cx="27908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" name="Visio" r:id="rId3" imgW="2790886" imgH="2971800" progId="Visio.Drawing.15">
                  <p:embed/>
                </p:oleObj>
              </mc:Choice>
              <mc:Fallback>
                <p:oleObj name="Visio" r:id="rId3" imgW="2790886" imgH="2971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098" y="2331288"/>
                        <a:ext cx="2790825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bgerundetes Rechteck 4"/>
          <p:cNvSpPr/>
          <p:nvPr/>
        </p:nvSpPr>
        <p:spPr>
          <a:xfrm>
            <a:off x="457199" y="4606506"/>
            <a:ext cx="7755148" cy="845388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6167886" y="4810028"/>
            <a:ext cx="143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anose="020F0502020204030204" pitchFamily="34" charset="0"/>
              </a:rPr>
              <a:t>System API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02575" y="3381555"/>
            <a:ext cx="7887410" cy="2170983"/>
          </a:xfrm>
          <a:prstGeom prst="roundRect">
            <a:avLst>
              <a:gd name="adj" fmla="val 7131"/>
            </a:avLst>
          </a:prstGeom>
          <a:noFill/>
          <a:ln w="38100">
            <a:solidFill>
              <a:srgbClr val="0098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3812869" y="3616706"/>
            <a:ext cx="435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latin typeface="Calibri" panose="020F0502020204030204" pitchFamily="34" charset="0"/>
              </a:rPr>
              <a:t>Default Implementation: </a:t>
            </a:r>
            <a:r>
              <a:rPr lang="en-US" i="1" dirty="0" err="1" smtClean="0">
                <a:latin typeface="Calibri" panose="020F0502020204030204" pitchFamily="34" charset="0"/>
              </a:rPr>
              <a:t>Talkthrough</a:t>
            </a:r>
            <a:endParaRPr lang="en-US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C/C++ Programming Explained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Main Purpose of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CjvxAuNMyAlgorithm</a:t>
            </a:r>
            <a:r>
              <a:rPr lang="en-US" dirty="0" smtClean="0"/>
              <a:t> class: s</a:t>
            </a:r>
            <a:r>
              <a:rPr lang="en-US" i="1" dirty="0" smtClean="0"/>
              <a:t>ignal processing</a:t>
            </a:r>
            <a:endParaRPr lang="en-US" b="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Principle</a:t>
            </a:r>
            <a:endParaRPr lang="en-US" dirty="0" smtClean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146923"/>
              </p:ext>
            </p:extLst>
          </p:nvPr>
        </p:nvGraphicFramePr>
        <p:xfrm>
          <a:off x="4174454" y="2406554"/>
          <a:ext cx="4694238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2" name="Visio" r:id="rId3" imgW="6591440" imgH="3562486" progId="Visio.Drawing.15">
                  <p:embed/>
                </p:oleObj>
              </mc:Choice>
              <mc:Fallback>
                <p:oleObj name="Visio" r:id="rId3" imgW="6591440" imgH="35624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4454" y="2406554"/>
                        <a:ext cx="4694238" cy="264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3"/>
          <p:cNvSpPr txBox="1">
            <a:spLocks/>
          </p:cNvSpPr>
          <p:nvPr/>
        </p:nvSpPr>
        <p:spPr>
          <a:xfrm>
            <a:off x="4724401" y="1716430"/>
            <a:ext cx="4350588" cy="41713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Detail </a:t>
            </a:r>
          </a:p>
          <a:p>
            <a:pPr lvl="1"/>
            <a:r>
              <a:rPr lang="en-US" dirty="0" smtClean="0"/>
              <a:t>Slightly modified for higher efficiency</a:t>
            </a:r>
            <a:endParaRPr lang="en-US" dirty="0" smtClean="0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625652"/>
              </p:ext>
            </p:extLst>
          </p:nvPr>
        </p:nvGraphicFramePr>
        <p:xfrm>
          <a:off x="356618" y="2573866"/>
          <a:ext cx="3102574" cy="1282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3" name="Visio" r:id="rId5" imgW="5152907" imgH="2095364" progId="Visio.Drawing.15">
                  <p:embed/>
                </p:oleObj>
              </mc:Choice>
              <mc:Fallback>
                <p:oleObj name="Visio" r:id="rId5" imgW="5152907" imgH="2095364" progId="Visio.Drawing.15">
                  <p:embed/>
                  <p:pic>
                    <p:nvPicPr>
                      <p:cNvPr id="0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618" y="2573866"/>
                        <a:ext cx="3102574" cy="12822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Ellipse 13"/>
          <p:cNvSpPr/>
          <p:nvPr/>
        </p:nvSpPr>
        <p:spPr>
          <a:xfrm>
            <a:off x="6945300" y="3073342"/>
            <a:ext cx="1499947" cy="566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091" name="Picture 5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8" b="26544"/>
          <a:stretch/>
        </p:blipFill>
        <p:spPr bwMode="auto">
          <a:xfrm>
            <a:off x="505075" y="4477407"/>
            <a:ext cx="7925668" cy="1623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Ellipse 16"/>
          <p:cNvSpPr/>
          <p:nvPr/>
        </p:nvSpPr>
        <p:spPr>
          <a:xfrm>
            <a:off x="305429" y="5353056"/>
            <a:ext cx="5816043" cy="1879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80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C/C++ Programming Explained (V)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 us Review the Core Signal Processing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In function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process_st</a:t>
            </a:r>
            <a:r>
              <a:rPr lang="en-US" dirty="0" smtClean="0"/>
              <a:t>: copy input to output</a:t>
            </a:r>
            <a:endParaRPr lang="en-US" dirty="0" smtClean="0"/>
          </a:p>
        </p:txBody>
      </p:sp>
      <p:sp>
        <p:nvSpPr>
          <p:cNvPr id="15" name="Textplatzhalter 3"/>
          <p:cNvSpPr txBox="1">
            <a:spLocks/>
          </p:cNvSpPr>
          <p:nvPr/>
        </p:nvSpPr>
        <p:spPr>
          <a:xfrm>
            <a:off x="571522" y="4369877"/>
            <a:ext cx="8104460" cy="37465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>
                <a:cs typeface="Courier New" panose="02070309020205020404" pitchFamily="49" charset="0"/>
              </a:rPr>
              <a:t>Need to define only those function </a:t>
            </a:r>
            <a:r>
              <a:rPr lang="en-US" b="1" dirty="0" smtClean="0">
                <a:cs typeface="Courier New" panose="02070309020205020404" pitchFamily="49" charset="0"/>
              </a:rPr>
              <a:t>deviating</a:t>
            </a:r>
            <a:r>
              <a:rPr lang="en-US" dirty="0" smtClean="0">
                <a:cs typeface="Courier New" panose="02070309020205020404" pitchFamily="49" charset="0"/>
              </a:rPr>
              <a:t> from default behavior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t="23771" b="28850"/>
          <a:stretch/>
        </p:blipFill>
        <p:spPr bwMode="auto">
          <a:xfrm>
            <a:off x="215654" y="2182482"/>
            <a:ext cx="8816196" cy="1903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platzhalter 3"/>
          <p:cNvSpPr txBox="1">
            <a:spLocks/>
          </p:cNvSpPr>
          <p:nvPr/>
        </p:nvSpPr>
        <p:spPr>
          <a:xfrm>
            <a:off x="929317" y="5609206"/>
            <a:ext cx="8104460" cy="37465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>
                <a:cs typeface="Courier New" panose="02070309020205020404" pitchFamily="49" charset="0"/>
              </a:rPr>
              <a:t>How does this integrate into a full signal processing application?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-424952" y="3021337"/>
            <a:ext cx="5727281" cy="799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4697482" y="3629770"/>
            <a:ext cx="14125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</a:rPr>
              <a:t>copy input to output</a:t>
            </a:r>
            <a:endParaRPr lang="de-DE" sz="11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87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C/C++ Programming Explained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host Driving the Algorithm Component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Data source and data source are </a:t>
            </a:r>
            <a:r>
              <a:rPr lang="en-US" dirty="0" err="1" smtClean="0"/>
              <a:t>Matlab</a:t>
            </a:r>
            <a:r>
              <a:rPr lang="en-US" dirty="0" smtClean="0"/>
              <a:t> workspace variables</a:t>
            </a:r>
            <a:endParaRPr lang="en-US" dirty="0" smtClean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13613"/>
              </p:ext>
            </p:extLst>
          </p:nvPr>
        </p:nvGraphicFramePr>
        <p:xfrm>
          <a:off x="2034838" y="2393111"/>
          <a:ext cx="4728271" cy="3302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9" name="Visio" r:id="rId3" imgW="5781499" imgH="4038464" progId="Visio.Drawing.15">
                  <p:embed/>
                </p:oleObj>
              </mc:Choice>
              <mc:Fallback>
                <p:oleObj name="Visio" r:id="rId3" imgW="5781499" imgH="40384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4838" y="2393111"/>
                        <a:ext cx="4728271" cy="3302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3420815" y="2201409"/>
            <a:ext cx="2427514" cy="36167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898051" y="2185862"/>
            <a:ext cx="2427514" cy="36167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is Possible?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1" dirty="0" smtClean="0"/>
              <a:t>.. and we will advice you about what else is possible if desired!</a:t>
            </a:r>
            <a:endParaRPr lang="en-US" b="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99" y="2806005"/>
            <a:ext cx="2028164" cy="177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088179"/>
              </p:ext>
            </p:extLst>
          </p:nvPr>
        </p:nvGraphicFramePr>
        <p:xfrm>
          <a:off x="1339604" y="4718644"/>
          <a:ext cx="1406298" cy="76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" name="Visio" r:id="rId4" imgW="3914919" imgH="2133736" progId="Visio.Drawing.15">
                  <p:embed/>
                </p:oleObj>
              </mc:Choice>
              <mc:Fallback>
                <p:oleObj name="Visio" r:id="rId4" imgW="3914919" imgH="213373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9604" y="4718644"/>
                        <a:ext cx="1406298" cy="76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>
          <a:xfrm>
            <a:off x="326571" y="5861962"/>
            <a:ext cx="8450036" cy="8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817180" y="5870121"/>
            <a:ext cx="204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 smtClean="0">
                <a:latin typeface="Calibri" panose="020F0502020204030204" pitchFamily="34" charset="0"/>
              </a:rPr>
              <a:t>Development Timeline</a:t>
            </a:r>
            <a:endParaRPr lang="de-DE" sz="1600" i="1" dirty="0">
              <a:latin typeface="Calibri" panose="020F0502020204030204" pitchFamily="34" charset="0"/>
            </a:endParaRPr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161903"/>
              </p:ext>
            </p:extLst>
          </p:nvPr>
        </p:nvGraphicFramePr>
        <p:xfrm>
          <a:off x="3981421" y="4748087"/>
          <a:ext cx="14065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" name="Visio" r:id="rId6" imgW="3914919" imgH="2133736" progId="Visio.Drawing.15">
                  <p:embed/>
                </p:oleObj>
              </mc:Choice>
              <mc:Fallback>
                <p:oleObj name="Visio" r:id="rId6" imgW="3914919" imgH="21337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21" y="4748087"/>
                        <a:ext cx="14065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75" y="3013014"/>
            <a:ext cx="1674724" cy="15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feld 19"/>
          <p:cNvSpPr txBox="1"/>
          <p:nvPr/>
        </p:nvSpPr>
        <p:spPr>
          <a:xfrm>
            <a:off x="972887" y="2201409"/>
            <a:ext cx="97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 smtClean="0">
                <a:latin typeface="Calibri" panose="020F0502020204030204" pitchFamily="34" charset="0"/>
              </a:rPr>
              <a:t>C/C++</a:t>
            </a:r>
            <a:endParaRPr lang="de-DE" sz="1600" i="1" dirty="0">
              <a:latin typeface="Calibri" panose="020F050202020403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579486" y="2272166"/>
            <a:ext cx="1808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 smtClean="0">
                <a:latin typeface="Calibri" panose="020F0502020204030204" pitchFamily="34" charset="0"/>
              </a:rPr>
              <a:t>C/C++ + JSCRIPT</a:t>
            </a:r>
            <a:endParaRPr lang="de-DE" sz="1600" i="1" dirty="0">
              <a:latin typeface="Calibri" panose="020F050202020403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916365" y="2196837"/>
            <a:ext cx="2427514" cy="3616778"/>
          </a:xfrm>
          <a:prstGeom prst="rect">
            <a:avLst/>
          </a:prstGeom>
          <a:solidFill>
            <a:srgbClr val="B8D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3" name="Objek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549940"/>
              </p:ext>
            </p:extLst>
          </p:nvPr>
        </p:nvGraphicFramePr>
        <p:xfrm>
          <a:off x="6476971" y="4743515"/>
          <a:ext cx="14065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Visio" r:id="rId8" imgW="3914919" imgH="2133736" progId="Visio.Drawing.15">
                  <p:embed/>
                </p:oleObj>
              </mc:Choice>
              <mc:Fallback>
                <p:oleObj name="Visio" r:id="rId8" imgW="3914919" imgH="21337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6971" y="4743515"/>
                        <a:ext cx="14065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feld 24"/>
          <p:cNvSpPr txBox="1"/>
          <p:nvPr/>
        </p:nvSpPr>
        <p:spPr>
          <a:xfrm>
            <a:off x="6075036" y="2267594"/>
            <a:ext cx="2121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 smtClean="0">
                <a:latin typeface="Calibri" panose="020F0502020204030204" pitchFamily="34" charset="0"/>
              </a:rPr>
              <a:t>C/C++ + </a:t>
            </a:r>
            <a:r>
              <a:rPr lang="de-DE" sz="1600" i="1" dirty="0" err="1" smtClean="0">
                <a:latin typeface="Calibri" panose="020F0502020204030204" pitchFamily="34" charset="0"/>
              </a:rPr>
              <a:t>Obj</a:t>
            </a:r>
            <a:r>
              <a:rPr lang="de-DE" sz="1600" i="1" dirty="0" smtClean="0">
                <a:latin typeface="Calibri" panose="020F0502020204030204" pitchFamily="34" charset="0"/>
              </a:rPr>
              <a:t>-C on iOS</a:t>
            </a:r>
            <a:endParaRPr lang="de-DE" sz="1600" i="1" dirty="0">
              <a:latin typeface="Calibri" panose="020F0502020204030204" pitchFamily="34" charset="0"/>
            </a:endParaRPr>
          </a:p>
        </p:txBody>
      </p:sp>
      <p:sp>
        <p:nvSpPr>
          <p:cNvPr id="4" name="AutoShape 6" descr="imap://hk953201%40rwth-aachen%2Ede@mail.rwth-aachen.de:993/fetch%3EUID%3E/INBOX%3E32588?part=1.2&amp;type=image/png&amp;filename=IMG_031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30" y="3171053"/>
            <a:ext cx="1055086" cy="140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5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6" r="62230" b="26999"/>
          <a:stretch/>
        </p:blipFill>
        <p:spPr bwMode="auto">
          <a:xfrm>
            <a:off x="191069" y="2144200"/>
            <a:ext cx="4385243" cy="24156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C/C++ Programming Explained (V)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are the other Functions Good for?</a:t>
            </a:r>
            <a:endParaRPr lang="en-US" b="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One callback for each user action based on state machine</a:t>
            </a:r>
            <a:endParaRPr lang="en-US" dirty="0" smtClean="0"/>
          </a:p>
        </p:txBody>
      </p:sp>
      <p:sp>
        <p:nvSpPr>
          <p:cNvPr id="14" name="Ellipse 13"/>
          <p:cNvSpPr/>
          <p:nvPr/>
        </p:nvSpPr>
        <p:spPr>
          <a:xfrm>
            <a:off x="2676178" y="3164725"/>
            <a:ext cx="1098035" cy="3340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98" y="1678862"/>
            <a:ext cx="4240650" cy="452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llipse 12"/>
          <p:cNvSpPr/>
          <p:nvPr/>
        </p:nvSpPr>
        <p:spPr>
          <a:xfrm>
            <a:off x="6709511" y="4836544"/>
            <a:ext cx="2348225" cy="276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Gerade Verbindung 4"/>
          <p:cNvCxnSpPr>
            <a:stCxn id="14" idx="6"/>
            <a:endCxn id="13" idx="1"/>
          </p:cNvCxnSpPr>
          <p:nvPr/>
        </p:nvCxnSpPr>
        <p:spPr>
          <a:xfrm>
            <a:off x="3774213" y="3331733"/>
            <a:ext cx="3279188" cy="1545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/>
          <p:cNvSpPr/>
          <p:nvPr/>
        </p:nvSpPr>
        <p:spPr>
          <a:xfrm rot="19599083">
            <a:off x="2715162" y="3604487"/>
            <a:ext cx="4041474" cy="7131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„activate“ algorithm</a:t>
            </a:r>
          </a:p>
          <a:p>
            <a:pPr algn="ctr"/>
            <a:r>
              <a:rPr lang="en-US" dirty="0" smtClean="0"/>
              <a:t>„deactivate“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2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C/C++ Programming Explained (VI)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State Machine</a:t>
            </a:r>
            <a:endParaRPr lang="en-US" b="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States and state transitions</a:t>
            </a:r>
            <a:endParaRPr lang="en-US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787131"/>
              </p:ext>
            </p:extLst>
          </p:nvPr>
        </p:nvGraphicFramePr>
        <p:xfrm>
          <a:off x="332117" y="2122098"/>
          <a:ext cx="4384233" cy="411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3" name="Visio" r:id="rId3" imgW="5943651" imgH="5572125" progId="Visio.Drawing.15">
                  <p:embed/>
                </p:oleObj>
              </mc:Choice>
              <mc:Fallback>
                <p:oleObj name="Visio" r:id="rId3" imgW="5943651" imgH="55721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117" y="2122098"/>
                        <a:ext cx="4384233" cy="4110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4" descr="Bildergebnis für kassettenrecorder"/>
          <p:cNvSpPr>
            <a:spLocks noChangeAspect="1" noChangeArrowheads="1"/>
          </p:cNvSpPr>
          <p:nvPr/>
        </p:nvSpPr>
        <p:spPr bwMode="auto">
          <a:xfrm>
            <a:off x="155575" y="-411163"/>
            <a:ext cx="9525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6" descr="Bildergebnis für kassettenrecorder"/>
          <p:cNvSpPr>
            <a:spLocks noChangeAspect="1" noChangeArrowheads="1"/>
          </p:cNvSpPr>
          <p:nvPr/>
        </p:nvSpPr>
        <p:spPr bwMode="auto">
          <a:xfrm>
            <a:off x="307975" y="-258763"/>
            <a:ext cx="9525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8" descr="Bildergebnis für kassettenrecorder"/>
          <p:cNvSpPr>
            <a:spLocks noChangeAspect="1" noChangeArrowheads="1"/>
          </p:cNvSpPr>
          <p:nvPr/>
        </p:nvSpPr>
        <p:spPr bwMode="auto">
          <a:xfrm>
            <a:off x="460375" y="-106363"/>
            <a:ext cx="9525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0" descr="Bildergebnis für kassettenrecorder"/>
          <p:cNvSpPr>
            <a:spLocks noChangeAspect="1" noChangeArrowheads="1"/>
          </p:cNvSpPr>
          <p:nvPr/>
        </p:nvSpPr>
        <p:spPr bwMode="auto">
          <a:xfrm>
            <a:off x="612775" y="46037"/>
            <a:ext cx="9525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1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880" y="2624678"/>
            <a:ext cx="1986771" cy="177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5398787" y="4744528"/>
            <a:ext cx="298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Play-pause-rec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395908" y="5270407"/>
            <a:ext cx="298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Play-rec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774125" y="1699401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equivalent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53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Running the C/C++ Code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Enough Explanations, Let’s Go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Process input signal</a:t>
            </a:r>
          </a:p>
          <a:p>
            <a:endParaRPr lang="en-US" dirty="0" smtClean="0"/>
          </a:p>
          <a:p>
            <a:r>
              <a:rPr lang="en-US" dirty="0" smtClean="0"/>
              <a:t>Current functionality: </a:t>
            </a:r>
            <a:r>
              <a:rPr lang="en-US" dirty="0" err="1" smtClean="0"/>
              <a:t>talkthrough</a:t>
            </a:r>
            <a:endParaRPr 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62" y="1566719"/>
            <a:ext cx="4240650" cy="452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5461569" y="5594958"/>
            <a:ext cx="930605" cy="315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69" y="3083819"/>
            <a:ext cx="2820299" cy="301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10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Debugging C/C++ Code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Set Breakpoint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In function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process_st</a:t>
            </a:r>
            <a:r>
              <a:rPr lang="en-US" dirty="0" smtClean="0"/>
              <a:t>(..) by clicking to the breakpoint area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1" r="43775" b="36599"/>
          <a:stretch/>
        </p:blipFill>
        <p:spPr bwMode="auto">
          <a:xfrm>
            <a:off x="1172003" y="2850475"/>
            <a:ext cx="7537898" cy="26013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Pfeil nach rechts 4"/>
          <p:cNvSpPr/>
          <p:nvPr/>
        </p:nvSpPr>
        <p:spPr>
          <a:xfrm>
            <a:off x="416570" y="3506793"/>
            <a:ext cx="978408" cy="48463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RTProc</a:t>
            </a:r>
            <a:r>
              <a:rPr lang="en-US" dirty="0"/>
              <a:t> Host in </a:t>
            </a:r>
            <a:r>
              <a:rPr lang="en-US" dirty="0" err="1"/>
              <a:t>Matlab</a:t>
            </a:r>
            <a:r>
              <a:rPr lang="en-US" dirty="0"/>
              <a:t> Environment, Debugging C/C++ Code </a:t>
            </a:r>
            <a:r>
              <a:rPr lang="de-DE" dirty="0" smtClean="0"/>
              <a:t>(II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Set Breakpoint</a:t>
            </a:r>
            <a:endParaRPr lang="de-DE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Attach </a:t>
            </a:r>
            <a:r>
              <a:rPr lang="en-US" dirty="0" err="1" smtClean="0"/>
              <a:t>Matlab</a:t>
            </a:r>
            <a:r>
              <a:rPr lang="en-US" dirty="0" smtClean="0"/>
              <a:t> to </a:t>
            </a:r>
            <a:br>
              <a:rPr lang="en-US" dirty="0" smtClean="0"/>
            </a:br>
            <a:r>
              <a:rPr lang="en-US" dirty="0" smtClean="0"/>
              <a:t>Visual Studio</a:t>
            </a:r>
          </a:p>
          <a:p>
            <a:endParaRPr lang="de-DE" dirty="0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8" r="52586" b="58535"/>
          <a:stretch/>
        </p:blipFill>
        <p:spPr bwMode="auto">
          <a:xfrm>
            <a:off x="2916622" y="1395249"/>
            <a:ext cx="5880537" cy="44754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8" y="3205502"/>
            <a:ext cx="4272455" cy="288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8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Debugging C/C++ Code </a:t>
            </a:r>
            <a:r>
              <a:rPr lang="en-US" dirty="0" smtClean="0"/>
              <a:t>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Running Processing Again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Push start</a:t>
            </a:r>
            <a:endParaRPr 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62" y="1566719"/>
            <a:ext cx="4240650" cy="452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lipse 8"/>
          <p:cNvSpPr/>
          <p:nvPr/>
        </p:nvSpPr>
        <p:spPr>
          <a:xfrm>
            <a:off x="5461569" y="5594958"/>
            <a:ext cx="930605" cy="315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2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Debugging C/C++ Code (</a:t>
            </a:r>
            <a:r>
              <a:rPr lang="en-US" dirty="0" smtClean="0"/>
              <a:t>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Tada…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Breakpoint is hit, go ahead, step through the code, </a:t>
            </a:r>
          </a:p>
          <a:p>
            <a:pPr lvl="1"/>
            <a:r>
              <a:rPr lang="en-US" i="1" dirty="0" smtClean="0"/>
              <a:t>F10: step; F11:step into; F5: continue; Shift-F5: detach</a:t>
            </a:r>
            <a:endParaRPr lang="en-US" i="1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2" y="2586232"/>
            <a:ext cx="8212304" cy="362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7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C/C++ Modifications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Modification I: Let us Rename the Algorithm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We rename it to „My First Left-right-</a:t>
            </a:r>
            <a:r>
              <a:rPr lang="en-US" dirty="0" err="1" smtClean="0"/>
              <a:t>panner</a:t>
            </a:r>
            <a:r>
              <a:rPr lang="en-US" dirty="0" smtClean="0"/>
              <a:t>“</a:t>
            </a:r>
          </a:p>
          <a:p>
            <a:pPr lvl="1"/>
            <a:r>
              <a:rPr lang="en-US" dirty="0" smtClean="0"/>
              <a:t>File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componentEntry.cpp,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Build afterwards</a:t>
            </a: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6" y="2781835"/>
            <a:ext cx="7768743" cy="342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1684382" y="3677438"/>
            <a:ext cx="1202579" cy="130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7348890" y="3697046"/>
            <a:ext cx="1202579" cy="130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C/C++ Modifications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Argh, a Compilation Error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Host „locks“ the algorithm dynamic-link-library</a:t>
            </a:r>
            <a:endParaRPr lang="en-US" dirty="0" smtClean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57" y="2201875"/>
            <a:ext cx="7368843" cy="340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1035873" y="4764726"/>
            <a:ext cx="3089900" cy="524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platzhalter 3"/>
          <p:cNvSpPr txBox="1">
            <a:spLocks/>
          </p:cNvSpPr>
          <p:nvPr/>
        </p:nvSpPr>
        <p:spPr>
          <a:xfrm>
            <a:off x="571522" y="5865231"/>
            <a:ext cx="8104460" cy="374652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ð"/>
            </a:pPr>
            <a:r>
              <a:rPr lang="en-US" dirty="0" smtClean="0">
                <a:cs typeface="Courier New" panose="02070309020205020404" pitchFamily="49" charset="0"/>
              </a:rPr>
              <a:t>Save &amp; close </a:t>
            </a:r>
            <a:r>
              <a:rPr lang="en-US" dirty="0" err="1" smtClean="0">
                <a:cs typeface="Courier New" panose="02070309020205020404" pitchFamily="49" charset="0"/>
              </a:rPr>
              <a:t>Matlab</a:t>
            </a:r>
            <a:r>
              <a:rPr lang="en-US" dirty="0" smtClean="0">
                <a:cs typeface="Courier New" panose="02070309020205020404" pitchFamily="49" charset="0"/>
              </a:rPr>
              <a:t> host GUI first, compile and restart afterwards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C/C++ Modifications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New Version of Algorithm Selectable in </a:t>
            </a:r>
            <a:r>
              <a:rPr lang="en-US" dirty="0" err="1" smtClean="0"/>
              <a:t>Matlab</a:t>
            </a:r>
            <a:r>
              <a:rPr lang="en-US" dirty="0" smtClean="0"/>
              <a:t> Host now!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471" y="1734975"/>
            <a:ext cx="3928262" cy="419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4573749" y="5225591"/>
            <a:ext cx="2157984" cy="159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Part 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235309" y="3184907"/>
            <a:ext cx="2904236" cy="252000"/>
          </a:xfrm>
        </p:spPr>
        <p:txBody>
          <a:bodyPr/>
          <a:lstStyle/>
          <a:p>
            <a:r>
              <a:rPr lang="en-US" sz="2400" dirty="0" smtClean="0"/>
              <a:t>The Build Environment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40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C/C++ Modifications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Actual Implementation of the Left-right-Panning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Code modification in function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process_buffer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Compute left-right-gains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Apply left-right-gains</a:t>
            </a:r>
          </a:p>
          <a:p>
            <a:pPr lvl="1"/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3009878"/>
            <a:ext cx="8178511" cy="3084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712519" y="4017389"/>
            <a:ext cx="2157984" cy="1362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511" y="3158624"/>
            <a:ext cx="5735783" cy="3079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1791511" y="3563256"/>
            <a:ext cx="2422568" cy="2347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4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Host in </a:t>
            </a:r>
            <a:r>
              <a:rPr lang="en-US" dirty="0" err="1" smtClean="0"/>
              <a:t>Matlab</a:t>
            </a:r>
            <a:r>
              <a:rPr lang="en-US" dirty="0" smtClean="0"/>
              <a:t> Environment, C/C++ Modifications (VI)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Mh</a:t>
            </a:r>
            <a:r>
              <a:rPr lang="en-US" dirty="0" smtClean="0"/>
              <a:t>, this is not a Perfect Solution yet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Modification of ANGLE requires algorithm rebuild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285750" defTabSz="215900">
              <a:buClr>
                <a:srgbClr val="0098A1"/>
              </a:buClr>
              <a:buFont typeface="Wingdings" panose="05000000000000000000" pitchFamily="2" charset="2"/>
              <a:buChar char="ð"/>
              <a:tabLst>
                <a:tab pos="273050" algn="l"/>
              </a:tabLst>
            </a:pPr>
            <a:endParaRPr lang="en-US" dirty="0" smtClean="0">
              <a:cs typeface="Courier New" panose="02070309020205020404" pitchFamily="49" charset="0"/>
            </a:endParaRPr>
          </a:p>
          <a:p>
            <a:pPr marL="285750" lvl="1" indent="-285750" defTabSz="215900">
              <a:buClr>
                <a:srgbClr val="0098A1"/>
              </a:buClr>
              <a:buFont typeface="Wingdings" panose="05000000000000000000" pitchFamily="2" charset="2"/>
              <a:buChar char="ð"/>
              <a:tabLst>
                <a:tab pos="273050" algn="l"/>
              </a:tabLst>
            </a:pPr>
            <a:r>
              <a:rPr lang="en-US" dirty="0" smtClean="0">
                <a:cs typeface="Courier New" panose="02070309020205020404" pitchFamily="49" charset="0"/>
              </a:rPr>
              <a:t>Let us use the </a:t>
            </a:r>
            <a:r>
              <a:rPr lang="en-US" dirty="0" err="1" smtClean="0">
                <a:cs typeface="Courier New" panose="02070309020205020404" pitchFamily="49" charset="0"/>
              </a:rPr>
              <a:t>RTProc</a:t>
            </a:r>
            <a:r>
              <a:rPr lang="en-US" dirty="0" smtClean="0">
                <a:cs typeface="Courier New" panose="02070309020205020404" pitchFamily="49" charset="0"/>
              </a:rPr>
              <a:t> property system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33" y="2348342"/>
            <a:ext cx="5934075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91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CjvxAudioNode</a:t>
            </a:r>
            <a:r>
              <a:rPr lang="en-US" dirty="0" smtClean="0"/>
              <a:t> derived also from class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CjvxProperties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229110"/>
              </p:ext>
            </p:extLst>
          </p:nvPr>
        </p:nvGraphicFramePr>
        <p:xfrm>
          <a:off x="2101933" y="2377163"/>
          <a:ext cx="5016521" cy="36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7" name="Visio" r:id="rId3" imgW="5781499" imgH="4152764" progId="Visio.Drawing.15">
                  <p:embed/>
                </p:oleObj>
              </mc:Choice>
              <mc:Fallback>
                <p:oleObj name="Visio" r:id="rId3" imgW="5781499" imgH="41527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1933" y="2377163"/>
                        <a:ext cx="5016521" cy="36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9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Defining Properties for </a:t>
            </a:r>
            <a:r>
              <a:rPr lang="en-US" i="1" dirty="0" smtClean="0"/>
              <a:t>My Algorithm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417132"/>
          </a:xfrm>
        </p:spPr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code generation tools: The Property Code Generator (PCG)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Where to find that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exports_node.pcg</a:t>
            </a:r>
            <a:r>
              <a:rPr lang="en-US" dirty="0" smtClean="0">
                <a:cs typeface="Courier New" panose="02070309020205020404" pitchFamily="49" charset="0"/>
              </a:rPr>
              <a:t> file?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891795"/>
              </p:ext>
            </p:extLst>
          </p:nvPr>
        </p:nvGraphicFramePr>
        <p:xfrm>
          <a:off x="702128" y="2408898"/>
          <a:ext cx="80010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1" name="Visio" r:id="rId3" imgW="7981778" imgH="923789" progId="Visio.Drawing.15">
                  <p:embed/>
                </p:oleObj>
              </mc:Choice>
              <mc:Fallback>
                <p:oleObj name="Visio" r:id="rId3" imgW="7981778" imgH="9237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128" y="2408898"/>
                        <a:ext cx="800100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38" y="3929638"/>
            <a:ext cx="4940135" cy="216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4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1" y="2235846"/>
            <a:ext cx="7921302" cy="386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Specification of the Required Parameters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Dedicated but very easy to use text format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992726" y="4169431"/>
            <a:ext cx="4230093" cy="10575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Required Code Change in Our Algorithm (Header File)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Derive from code-generated class to inherit all properties</a:t>
            </a: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3" y="2520121"/>
            <a:ext cx="7885216" cy="337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2648197" y="3630403"/>
            <a:ext cx="967850" cy="114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1015724" y="3480328"/>
            <a:ext cx="1417030" cy="114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Required Code Change in Our Algorithm (Source File)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On algorithm activation: allocate and register all properties</a:t>
            </a:r>
          </a:p>
          <a:p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/>
              <a:t>On algorithm deactivation: unregister and deallocate all properties</a:t>
            </a: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39" y="2981496"/>
            <a:ext cx="7364318" cy="315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bgerundetes Rechteck 8"/>
          <p:cNvSpPr/>
          <p:nvPr/>
        </p:nvSpPr>
        <p:spPr>
          <a:xfrm>
            <a:off x="1424400" y="3647925"/>
            <a:ext cx="3178132" cy="8739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bgerundetes Rechteck 10"/>
          <p:cNvSpPr/>
          <p:nvPr/>
        </p:nvSpPr>
        <p:spPr>
          <a:xfrm>
            <a:off x="1424400" y="4553715"/>
            <a:ext cx="3178132" cy="8739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76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(VI)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Property Access Entry Points in </a:t>
            </a:r>
            <a:r>
              <a:rPr lang="en-US" dirty="0" err="1" smtClean="0"/>
              <a:t>Matlab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Access functions generated for all specified properties </a:t>
            </a: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296" y="2202521"/>
            <a:ext cx="6143006" cy="38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3908896" y="4798771"/>
            <a:ext cx="1518976" cy="87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3907681" y="4921911"/>
            <a:ext cx="1518976" cy="87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20" y="3254414"/>
            <a:ext cx="4990513" cy="295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(VII)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Reading Properties from within </a:t>
            </a:r>
            <a:r>
              <a:rPr lang="en-US" dirty="0" err="1" smtClean="0"/>
              <a:t>Matlab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b="1" dirty="0" smtClean="0"/>
              <a:t>Get</a:t>
            </a:r>
            <a:r>
              <a:rPr lang="en-US" dirty="0" smtClean="0"/>
              <a:t> value for ANGLE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jvxAuNMyAlgorithm.get_audio_property_node_ANGLE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dirty="0" smtClean="0"/>
              <a:t>Get</a:t>
            </a:r>
            <a:r>
              <a:rPr lang="en-US" dirty="0" smtClean="0"/>
              <a:t> value for CFAC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jvxAuNMyAlgorithm.get_audio_property_node_CFAC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47419" y="3970510"/>
            <a:ext cx="2789747" cy="182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390702" y="4438684"/>
            <a:ext cx="2703179" cy="1694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72" y="3254414"/>
            <a:ext cx="2816992" cy="300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9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84" y="3166629"/>
            <a:ext cx="5045839" cy="298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(VIII)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Writing Properties from within </a:t>
            </a:r>
            <a:r>
              <a:rPr lang="en-US" dirty="0" err="1" smtClean="0"/>
              <a:t>Matlab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Set value for ANGLE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jvxAuNMyAlgorithm.set_audio_property_node_ANGLE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(-90);</a:t>
            </a:r>
          </a:p>
          <a:p>
            <a:r>
              <a:rPr lang="en-US" dirty="0" smtClean="0"/>
              <a:t>Set value for CFAC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jvxAuNMyAlgorithm.set_audio_property_node_CFAC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(0.95);</a:t>
            </a: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810462" y="3636753"/>
            <a:ext cx="2789747" cy="221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094264" y="2253343"/>
            <a:ext cx="2498272" cy="367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RTProc</a:t>
            </a:r>
            <a:r>
              <a:rPr lang="en-US" dirty="0" smtClean="0"/>
              <a:t> Project Distribution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All Files for the Creation of New Audio Processing Algorithms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Located in folder 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   							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P:\standalone</a:t>
            </a:r>
          </a:p>
          <a:p>
            <a:pPr marL="0" indent="0">
              <a:buNone/>
            </a:pPr>
            <a:r>
              <a:rPr lang="en-US" dirty="0" smtClean="0"/>
              <a:t>												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056950"/>
            <a:ext cx="6091238" cy="297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(IX)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Possible to Modify Properties in Real-time?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Of course, just use the real-time version of the host (refer to </a:t>
            </a:r>
            <a:r>
              <a:rPr lang="en-US" dirty="0" smtClean="0">
                <a:hlinkClick r:id="rId3" action="ppaction://hlinksldjump"/>
              </a:rPr>
              <a:t>here</a:t>
            </a:r>
            <a:r>
              <a:rPr lang="en-US" dirty="0" smtClean="0"/>
              <a:t>) </a:t>
            </a: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0" y="2399385"/>
            <a:ext cx="3401076" cy="361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364840"/>
              </p:ext>
            </p:extLst>
          </p:nvPr>
        </p:nvGraphicFramePr>
        <p:xfrm>
          <a:off x="524595" y="2501799"/>
          <a:ext cx="3747709" cy="3304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5" name="Visio" r:id="rId5" imgW="6686607" imgH="5895839" progId="Visio.Drawing.15">
                  <p:embed/>
                </p:oleObj>
              </mc:Choice>
              <mc:Fallback>
                <p:oleObj name="Visio" r:id="rId5" imgW="6686607" imgH="58958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4595" y="2501799"/>
                        <a:ext cx="3747709" cy="3304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10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RTProc</a:t>
            </a:r>
            <a:r>
              <a:rPr lang="en-US" dirty="0" smtClean="0"/>
              <a:t> Property System (X)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Here is a Funny Little Code Fragment for Moving Source from Right to Left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Just run it while real-time processing operates!</a:t>
            </a: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2" y="2695536"/>
            <a:ext cx="5143500" cy="304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067" y="3026358"/>
            <a:ext cx="2789687" cy="296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ildergebnis für c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12" y="1507088"/>
            <a:ext cx="1210642" cy="134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Part VI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486051" y="3184907"/>
            <a:ext cx="4851438" cy="674574"/>
          </a:xfrm>
        </p:spPr>
        <p:txBody>
          <a:bodyPr/>
          <a:lstStyle/>
          <a:p>
            <a:r>
              <a:rPr lang="en-US" sz="2400" dirty="0" smtClean="0"/>
              <a:t>Highly Efficient C/C++ Implementation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7" t="17316" r="12886" b="10281"/>
          <a:stretch/>
        </p:blipFill>
        <p:spPr bwMode="auto">
          <a:xfrm>
            <a:off x="4381995" y="118753"/>
            <a:ext cx="4675741" cy="2578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024528" y="2196935"/>
            <a:ext cx="391886" cy="3681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3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I: Use an Existing Host Application (I)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We May Run Our Algorithm in an Existing Host Implementation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r>
              <a:rPr lang="en-US" dirty="0" smtClean="0"/>
              <a:t>Start host by double-clicking</a:t>
            </a:r>
          </a:p>
          <a:p>
            <a:pPr marL="0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				start-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jvxRtprocHost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5" y="2832585"/>
            <a:ext cx="7522731" cy="3295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1619795" y="5213820"/>
            <a:ext cx="1732214" cy="1662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I: </a:t>
            </a:r>
            <a:r>
              <a:rPr lang="en-US" dirty="0" smtClean="0"/>
              <a:t>Use an Existing Host Application (II)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Hosts Loads all Components by Opening Dynamic Link Libraries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endParaRPr lang="de-DE" dirty="0" smtClean="0">
              <a:cs typeface="Courier New" panose="02070309020205020404" pitchFamily="49" charset="0"/>
            </a:endParaRPr>
          </a:p>
          <a:p>
            <a:endParaRPr lang="de-DE" dirty="0" smtClean="0">
              <a:cs typeface="Courier New" panose="02070309020205020404" pitchFamily="49" charset="0"/>
            </a:endParaRP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0" y="1705159"/>
            <a:ext cx="7023413" cy="438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88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I: </a:t>
            </a:r>
            <a:r>
              <a:rPr lang="en-US" dirty="0" smtClean="0"/>
              <a:t>Use an Existing Host Application (III)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Select the New Left-right-Panning Algorithm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7066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16970" r="26257" b="18257"/>
          <a:stretch/>
        </p:blipFill>
        <p:spPr bwMode="auto">
          <a:xfrm>
            <a:off x="1019751" y="1600022"/>
            <a:ext cx="7353300" cy="45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4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16944" r="26250" b="17917"/>
          <a:stretch/>
        </p:blipFill>
        <p:spPr bwMode="auto">
          <a:xfrm>
            <a:off x="905451" y="1590997"/>
            <a:ext cx="7247949" cy="453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I: </a:t>
            </a:r>
            <a:r>
              <a:rPr lang="en-US" dirty="0" smtClean="0"/>
              <a:t>Use an Existing Host Application (IV)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Hardware Configuration </a:t>
            </a:r>
            <a:r>
              <a:rPr lang="en-US" dirty="0" smtClean="0"/>
              <a:t>Dialog</a:t>
            </a:r>
            <a:endParaRPr lang="en-US" sz="14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I: </a:t>
            </a:r>
            <a:r>
              <a:rPr lang="en-US" dirty="0" smtClean="0"/>
              <a:t>Use an Existing Host Application (V)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1" dirty="0" smtClean="0"/>
              <a:t>Find configuration as we did </a:t>
            </a:r>
            <a:r>
              <a:rPr lang="en-US" b="0" i="1" dirty="0" smtClean="0">
                <a:hlinkClick r:id="rId2" action="ppaction://hlinksldjump"/>
              </a:rPr>
              <a:t>here</a:t>
            </a:r>
            <a:endParaRPr lang="en-US" sz="1400" b="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9" t="16255" r="9335" b="18896"/>
          <a:stretch/>
        </p:blipFill>
        <p:spPr bwMode="auto">
          <a:xfrm>
            <a:off x="861903" y="1591292"/>
            <a:ext cx="7106440" cy="442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123" y="1686247"/>
            <a:ext cx="4281778" cy="423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8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I: Use </a:t>
            </a:r>
            <a:r>
              <a:rPr lang="en-US" dirty="0" smtClean="0"/>
              <a:t>an Existing Host Application (VI)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1" dirty="0" smtClean="0"/>
              <a:t>Once ready, start Processing</a:t>
            </a:r>
            <a:endParaRPr lang="en-US" sz="1400" b="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44" y="1638176"/>
            <a:ext cx="7060281" cy="441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/>
          <p:nvPr/>
        </p:nvSpPr>
        <p:spPr>
          <a:xfrm>
            <a:off x="7314083" y="5410978"/>
            <a:ext cx="763117" cy="417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13" y="1066022"/>
            <a:ext cx="3711962" cy="366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0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I: </a:t>
            </a:r>
            <a:r>
              <a:rPr lang="en-US" dirty="0" smtClean="0"/>
              <a:t>Use an Existing Host Application (VII)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i="1" dirty="0" smtClean="0"/>
              <a:t>How can we modify the ANGLE parameter??</a:t>
            </a:r>
            <a:endParaRPr lang="en-US" sz="1400" b="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35579" y="1836717"/>
            <a:ext cx="8569325" cy="3194050"/>
          </a:xfrm>
        </p:spPr>
        <p:txBody>
          <a:bodyPr/>
          <a:lstStyle/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9" name="Textplatzhalter 3"/>
          <p:cNvSpPr txBox="1">
            <a:spLocks/>
          </p:cNvSpPr>
          <p:nvPr/>
        </p:nvSpPr>
        <p:spPr>
          <a:xfrm>
            <a:off x="387979" y="1989117"/>
            <a:ext cx="8569325" cy="3194050"/>
          </a:xfrm>
          <a:prstGeom prst="rect">
            <a:avLst/>
          </a:prstGeom>
        </p:spPr>
        <p:txBody>
          <a:bodyPr lIns="0" tIns="0" rIns="0" bIns="0"/>
          <a:lstStyle>
            <a:lvl1pPr marL="273050" indent="-27305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98A1"/>
              </a:buClr>
              <a:buSzPct val="90000"/>
              <a:buFont typeface="Wingdings" panose="05000000000000000000" pitchFamily="2" charset="2"/>
              <a:buChar char=""/>
              <a:tabLst>
                <a:tab pos="273050" algn="l"/>
              </a:tabLst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23888" indent="-2635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−"/>
              <a:tabLst>
                <a:tab pos="623888" algn="l"/>
              </a:tabLs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08038" indent="-179388" algn="l" defTabSz="215900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808038" algn="l"/>
              </a:tabLst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need to </a:t>
            </a:r>
            <a:r>
              <a:rPr lang="en-US" b="1" dirty="0" smtClean="0"/>
              <a:t>CUSTOMIZE</a:t>
            </a:r>
            <a:r>
              <a:rPr lang="en-US" dirty="0" smtClean="0"/>
              <a:t> the User Interface!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Remember the second project?</a:t>
            </a: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78" y="2790098"/>
            <a:ext cx="7248525" cy="317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lipse 9"/>
          <p:cNvSpPr/>
          <p:nvPr/>
        </p:nvSpPr>
        <p:spPr>
          <a:xfrm>
            <a:off x="1472841" y="4233396"/>
            <a:ext cx="763117" cy="169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tragIKS_Template_EN">
  <a:themeElements>
    <a:clrScheme name="RWTH-IKS-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98A1"/>
      </a:accent1>
      <a:accent2>
        <a:srgbClr val="57AB27"/>
      </a:accent2>
      <a:accent3>
        <a:srgbClr val="F6A800"/>
      </a:accent3>
      <a:accent4>
        <a:srgbClr val="CC071E"/>
      </a:accent4>
      <a:accent5>
        <a:srgbClr val="612158"/>
      </a:accent5>
      <a:accent6>
        <a:srgbClr val="7A6FAC"/>
      </a:accent6>
      <a:hlink>
        <a:srgbClr val="00549F"/>
      </a:hlink>
      <a:folHlink>
        <a:srgbClr val="8EBAE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RWTH Blau 100%">
      <a:srgbClr val="00549F"/>
    </a:custClr>
    <a:custClr name="RWTH Petrol 100%">
      <a:srgbClr val="006165"/>
    </a:custClr>
    <a:custClr name="RWTH Tuerkis 100%">
      <a:srgbClr val="0098A1"/>
    </a:custClr>
    <a:custClr name="RWTH Gruen 100%">
      <a:srgbClr val="57AB27"/>
    </a:custClr>
    <a:custClr name="RWTH Maigruen 100%">
      <a:srgbClr val="BDCD00"/>
    </a:custClr>
    <a:custClr name="RWTH Orange 100%">
      <a:srgbClr val="F6A800"/>
    </a:custClr>
    <a:custClr name="RWTH Rot 100%">
      <a:srgbClr val="CC071E"/>
    </a:custClr>
    <a:custClr name="RWTH Bordeaux 100%">
      <a:srgbClr val="A11035"/>
    </a:custClr>
    <a:custClr name="RWTH Violett 100%">
      <a:srgbClr val="612158"/>
    </a:custClr>
    <a:custClr name="RWTH Lila 100%">
      <a:srgbClr val="7A6FAC"/>
    </a:custClr>
    <a:custClr name="RWTH Blau 50%">
      <a:srgbClr val="8EBAE5"/>
    </a:custClr>
    <a:custClr name="RWTH Petrol 50%">
      <a:srgbClr val="7DA4A7"/>
    </a:custClr>
    <a:custClr name="RWTH Tuerkis 50%">
      <a:srgbClr val="89CCCF"/>
    </a:custClr>
    <a:custClr name="RWTH Gruen 50%">
      <a:srgbClr val="B8D698"/>
    </a:custClr>
    <a:custClr name="RWTH Maigruen 50%">
      <a:srgbClr val="E0E69A"/>
    </a:custClr>
    <a:custClr name="RWTH Orange 50%">
      <a:srgbClr val="FDD48F"/>
    </a:custClr>
    <a:custClr name="RWTH Rot 50%">
      <a:srgbClr val="E69679"/>
    </a:custClr>
    <a:custClr name="RWTH Bordeaux 50%">
      <a:srgbClr val="CD8B87"/>
    </a:custClr>
    <a:custClr name="RWTH Violett 50%">
      <a:srgbClr val="A8859E"/>
    </a:custClr>
    <a:custClr name="RWTH Lila 50%">
      <a:srgbClr val="BCB5D7"/>
    </a:custClr>
    <a:custClr name="RWTH Blau 25%">
      <a:srgbClr val="C7DDF2"/>
    </a:custClr>
    <a:custClr name="RWTH Petrol 25%">
      <a:srgbClr val="BFD0D1"/>
    </a:custClr>
    <a:custClr name="RWTH Tuerkis 25%">
      <a:srgbClr val="CAE7E7"/>
    </a:custClr>
    <a:custClr name="RWTH Gruen 25%">
      <a:srgbClr val="DDEBEC"/>
    </a:custClr>
    <a:custClr name="RWTH Maigruen 25%">
      <a:srgbClr val="F0F3D0"/>
    </a:custClr>
    <a:custClr name="RWTH Orange 25%">
      <a:srgbClr val="FEEAC9"/>
    </a:custClr>
    <a:custClr name="RWTH Rot 25%">
      <a:srgbClr val="F3CDBB"/>
    </a:custClr>
    <a:custClr name="RWTH Bordeaux 25%">
      <a:srgbClr val="E5C5C0"/>
    </a:custClr>
    <a:custClr name="RWTH Violett 25%">
      <a:srgbClr val="D2C0CD"/>
    </a:custClr>
    <a:custClr name="RWTH Lila 25%">
      <a:srgbClr val="DEDAEB"/>
    </a:custClr>
    <a:custClr name="RWTH Schwarz 100%">
      <a:srgbClr val="000000"/>
    </a:custClr>
    <a:custClr name="RWTH Schwarz 75%">
      <a:srgbClr val="646567"/>
    </a:custClr>
    <a:custClr name="RWTH Schwarz 50%">
      <a:srgbClr val="9C9E9F"/>
    </a:custClr>
    <a:custClr name="RWTH Schwarz 25%">
      <a:srgbClr val="CFD1D2"/>
    </a:custClr>
    <a:custClr name="RWTH Schwarz 10%">
      <a:srgbClr val="ECEDED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2913</Words>
  <Application>Microsoft Office PowerPoint</Application>
  <PresentationFormat>Bildschirmpräsentation (4:3)</PresentationFormat>
  <Paragraphs>768</Paragraphs>
  <Slides>122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122</vt:i4>
      </vt:variant>
    </vt:vector>
  </HeadingPairs>
  <TitlesOfParts>
    <vt:vector size="125" baseType="lpstr">
      <vt:lpstr>VortragIKS_Template_EN</vt:lpstr>
      <vt:lpstr>Visio</vt:lpstr>
      <vt:lpstr>Microsoft Visio Drawing</vt:lpstr>
      <vt:lpstr>Laboratory Real-time Audio Processing</vt:lpstr>
      <vt:lpstr>1 Introduction</vt:lpstr>
      <vt:lpstr>Development Philosophy</vt:lpstr>
      <vt:lpstr>What Audio Processing Algorithms have in Common</vt:lpstr>
      <vt:lpstr>Goal of This Workshop</vt:lpstr>
      <vt:lpstr>What else Will You Learn?</vt:lpstr>
      <vt:lpstr>What else is Possible?</vt:lpstr>
      <vt:lpstr>Part I</vt:lpstr>
      <vt:lpstr>RTProc Project Distribution</vt:lpstr>
      <vt:lpstr>The RTProc Runtime and SDK Environment (I)</vt:lpstr>
      <vt:lpstr>The RTProc Runtime and SDK Environment (II)</vt:lpstr>
      <vt:lpstr>The RTProc Runtime and SDK Environment (III)</vt:lpstr>
      <vt:lpstr>Files for the Creation of the First Application (I)</vt:lpstr>
      <vt:lpstr>Files for the Creation of the First Application (II)</vt:lpstr>
      <vt:lpstr>Files for the Creation of the First Application (III)</vt:lpstr>
      <vt:lpstr>Part II</vt:lpstr>
      <vt:lpstr>Definition of an Example Project</vt:lpstr>
      <vt:lpstr>Remember This?</vt:lpstr>
      <vt:lpstr>First Focus on..</vt:lpstr>
      <vt:lpstr>Code Components of the Template Project (II)</vt:lpstr>
      <vt:lpstr>Setting up the Template Project (I)</vt:lpstr>
      <vt:lpstr>Setting up the Template Project (II)</vt:lpstr>
      <vt:lpstr>Setting up the Template Project (III)</vt:lpstr>
      <vt:lpstr>Preparation of the Template Project (I)</vt:lpstr>
      <vt:lpstr>Preparation of the Template Project (II)</vt:lpstr>
      <vt:lpstr>Preparation of the Template Project (III)</vt:lpstr>
      <vt:lpstr>Part III</vt:lpstr>
      <vt:lpstr>First Implementation of the New Algorithm in Matlab</vt:lpstr>
      <vt:lpstr>RTProc Host in Matlab Environment (I)</vt:lpstr>
      <vt:lpstr>RTProc Host in Matlab Environment (II)</vt:lpstr>
      <vt:lpstr>RTProc Host in Matlab Environment (III)</vt:lpstr>
      <vt:lpstr>RTProc Host in Matlab Environment (IV)</vt:lpstr>
      <vt:lpstr>RTProc Host in Matlab Environment (V)</vt:lpstr>
      <vt:lpstr>RTProc Host in Matlab Environment (VI)</vt:lpstr>
      <vt:lpstr>RTProc Host in Matlab Environment (VII)</vt:lpstr>
      <vt:lpstr>RTProc Host in Matlab Environment (VIII)</vt:lpstr>
      <vt:lpstr>RTProc Host in Matlab Environment (IX)</vt:lpstr>
      <vt:lpstr>RTProc Host in Matlab Environment - Explained</vt:lpstr>
      <vt:lpstr>RTProc Host in Matlab Environment – Debug (I)</vt:lpstr>
      <vt:lpstr>RTProc Host in Matlab Environment – Debug (II)</vt:lpstr>
      <vt:lpstr>RTProc Host in Matlab Environment – Debug (II)</vt:lpstr>
      <vt:lpstr>RTProc Host in Matlab Environment – Debug (III)</vt:lpstr>
      <vt:lpstr>RTProc Host in Matlab Environment – Left-Right-Panning (I)</vt:lpstr>
      <vt:lpstr>RTProc Host in Matlab Environment – Left-Right-Panning (II)</vt:lpstr>
      <vt:lpstr>RTProc Host in Matlab Environment – Left-Right-Panning (III)</vt:lpstr>
      <vt:lpstr>RTProc Host in Matlab Environment – Left-Right-Panning (IV)</vt:lpstr>
      <vt:lpstr>RTProc Host in Matlab Environment – Left-Right-Panning (V)</vt:lpstr>
      <vt:lpstr>RTProc Host in Matlab Environment – Left-Right-Panning (VI)</vt:lpstr>
      <vt:lpstr>RTProc Host in Matlab Environment – Left-Right-Panning (VII)</vt:lpstr>
      <vt:lpstr>Part IV</vt:lpstr>
      <vt:lpstr>RTProc Matlab Host for Real-time Processing</vt:lpstr>
      <vt:lpstr>RTProc Host in Matlab Environment - Explained</vt:lpstr>
      <vt:lpstr>RTProc Matlab Host for Real-time Processing - Configuration</vt:lpstr>
      <vt:lpstr>RTProc Matlab Host for Real-time Processing – The Used Hardware</vt:lpstr>
      <vt:lpstr>RTProc Matlab Host for Real-time Processing – Hardware Setup (I)</vt:lpstr>
      <vt:lpstr>RTProc Matlab Host for Real-time Processing – Hardware Setup (II)</vt:lpstr>
      <vt:lpstr>RTProc Matlab Host for Real-time Processing – Hardware Setup (III)</vt:lpstr>
      <vt:lpstr>RTProc Matlab Host for Real-time Processing – Hardware Setup (IV)</vt:lpstr>
      <vt:lpstr>RTProc Matlab Host for Real-time Processing</vt:lpstr>
      <vt:lpstr>Part V</vt:lpstr>
      <vt:lpstr>First Implementation of the New Algorithm in C/C++</vt:lpstr>
      <vt:lpstr>RTProc Host in Matlab Environment, C/C++ Implementation (I)</vt:lpstr>
      <vt:lpstr>RTProc Host in Matlab Environment, C/C++ Implementation (II)</vt:lpstr>
      <vt:lpstr>C/C++ Programming Explained (I)</vt:lpstr>
      <vt:lpstr>C/C++ Programming Explained (II)</vt:lpstr>
      <vt:lpstr>C/C++ Programming Explained (III)</vt:lpstr>
      <vt:lpstr>C/C++ Programming Explained (IV)</vt:lpstr>
      <vt:lpstr>C/C++ Programming Explained (V)</vt:lpstr>
      <vt:lpstr>C/C++ Programming Explained (IV)</vt:lpstr>
      <vt:lpstr>C/C++ Programming Explained (V)</vt:lpstr>
      <vt:lpstr>C/C++ Programming Explained (VI)</vt:lpstr>
      <vt:lpstr>RTProc Host in Matlab Environment, Running the C/C++ Code</vt:lpstr>
      <vt:lpstr>RTProc Host in Matlab Environment, Debugging C/C++ Code (I)</vt:lpstr>
      <vt:lpstr>RTProc Host in Matlab Environment, Debugging C/C++ Code (II)</vt:lpstr>
      <vt:lpstr>RTProc Host in Matlab Environment, Debugging C/C++ Code (III)</vt:lpstr>
      <vt:lpstr>RTProc Host in Matlab Environment, Debugging C/C++ Code (IV)</vt:lpstr>
      <vt:lpstr>RTProc Host in Matlab Environment, C/C++ Modifications (I)</vt:lpstr>
      <vt:lpstr>RTProc Host in Matlab Environment, C/C++ Modifications (II)</vt:lpstr>
      <vt:lpstr>RTProc Host in Matlab Environment, C/C++ Modifications (III)</vt:lpstr>
      <vt:lpstr>RTProc Host in Matlab Environment, C/C++ Modifications (IV)</vt:lpstr>
      <vt:lpstr>RTProc Host in Matlab Environment, C/C++ Modifications (VI)</vt:lpstr>
      <vt:lpstr>Using the RTProc Property System (I)</vt:lpstr>
      <vt:lpstr>Using the RTProc Property System (II)</vt:lpstr>
      <vt:lpstr>Using the RTProc Property System (III)</vt:lpstr>
      <vt:lpstr>Using the RTProc Property System (IV)</vt:lpstr>
      <vt:lpstr>Using the RTProc Property System (V)</vt:lpstr>
      <vt:lpstr>Using the RTProc Property System (VI)</vt:lpstr>
      <vt:lpstr>Using the RTProc Property System (VII)</vt:lpstr>
      <vt:lpstr>Using the RTProc Property System (VIII)</vt:lpstr>
      <vt:lpstr>Using the RTProc Property System (IX)</vt:lpstr>
      <vt:lpstr>Using the RTProc Property System (X)</vt:lpstr>
      <vt:lpstr>Part VI</vt:lpstr>
      <vt:lpstr>Option I: Use an Existing Host Application (I)</vt:lpstr>
      <vt:lpstr>Option I: Use an Existing Host Application (II)</vt:lpstr>
      <vt:lpstr>Option I: Use an Existing Host Application (III)</vt:lpstr>
      <vt:lpstr>Option I: Use an Existing Host Application (IV)</vt:lpstr>
      <vt:lpstr>Option I: Use an Existing Host Application (V)</vt:lpstr>
      <vt:lpstr>Option I: Use an Existing Host Application (VI)</vt:lpstr>
      <vt:lpstr>Option I: Use an Existing Host Application (VII)</vt:lpstr>
      <vt:lpstr>Option II: Develop a Customized Host (I)</vt:lpstr>
      <vt:lpstr>Option II: Develop a Customized Host (II)</vt:lpstr>
      <vt:lpstr>Option II: Develop a Customized Host (III)</vt:lpstr>
      <vt:lpstr>Option II: Develop a Customized Host (IV)</vt:lpstr>
      <vt:lpstr>Option II: Develop a Customized Host (V)</vt:lpstr>
      <vt:lpstr>Option II: Develop a Customized Host (VI)</vt:lpstr>
      <vt:lpstr>Option II: Develop a Customized Host (VII)</vt:lpstr>
      <vt:lpstr>Option II: Develop a Customized Host (VIII)</vt:lpstr>
      <vt:lpstr>Integrate the Required Modifications (I)</vt:lpstr>
      <vt:lpstr>Integrate the Required Modifications (II)</vt:lpstr>
      <vt:lpstr>Integrate the Required Modifications (III)</vt:lpstr>
      <vt:lpstr>Integrate the Required Modifications (IV)</vt:lpstr>
      <vt:lpstr>Integrate the Required Modifications (V)</vt:lpstr>
      <vt:lpstr>Integrate the Required Modifications (VI)</vt:lpstr>
      <vt:lpstr>Integrate the Required Modifications (VII)</vt:lpstr>
      <vt:lpstr>Integrate the Required Modifications (VIII)</vt:lpstr>
      <vt:lpstr>Integrate the Required Modifications (IX)</vt:lpstr>
      <vt:lpstr>Integrate the Required Modifications (X)</vt:lpstr>
      <vt:lpstr>Integrate the Required Modifications (XI)</vt:lpstr>
      <vt:lpstr>Integrate the Required Modifications (XII)</vt:lpstr>
      <vt:lpstr>Integrate the Required Modifications (XIII)</vt:lpstr>
      <vt:lpstr>Standalone Real-time Host is Complete</vt:lpstr>
      <vt:lpstr>PowerPoint-Präsentation</vt:lpstr>
    </vt:vector>
  </TitlesOfParts>
  <Company>RWTH Aachen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Benedikt Eschbach</dc:creator>
  <cp:lastModifiedBy>hauke</cp:lastModifiedBy>
  <cp:revision>100</cp:revision>
  <cp:lastPrinted>2015-12-16T10:15:23Z</cp:lastPrinted>
  <dcterms:created xsi:type="dcterms:W3CDTF">2016-03-01T13:18:03Z</dcterms:created>
  <dcterms:modified xsi:type="dcterms:W3CDTF">2016-05-08T10:19:51Z</dcterms:modified>
</cp:coreProperties>
</file>